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comments/comment1.xml" ContentType="application/vnd.openxmlformats-officedocument.presentationml.comment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sldIdLst>
    <p:sldId id="585" r:id="rId2"/>
    <p:sldId id="533" r:id="rId3"/>
    <p:sldId id="607" r:id="rId4"/>
    <p:sldId id="641" r:id="rId5"/>
    <p:sldId id="668" r:id="rId6"/>
    <p:sldId id="643" r:id="rId7"/>
    <p:sldId id="644" r:id="rId8"/>
    <p:sldId id="661" r:id="rId9"/>
    <p:sldId id="642" r:id="rId10"/>
    <p:sldId id="659" r:id="rId11"/>
    <p:sldId id="622" r:id="rId12"/>
    <p:sldId id="656" r:id="rId13"/>
    <p:sldId id="658" r:id="rId14"/>
    <p:sldId id="619" r:id="rId15"/>
    <p:sldId id="660" r:id="rId16"/>
    <p:sldId id="662" r:id="rId17"/>
    <p:sldId id="629" r:id="rId18"/>
    <p:sldId id="626" r:id="rId19"/>
    <p:sldId id="630" r:id="rId20"/>
    <p:sldId id="627" r:id="rId21"/>
    <p:sldId id="632" r:id="rId22"/>
    <p:sldId id="634" r:id="rId23"/>
    <p:sldId id="635" r:id="rId24"/>
    <p:sldId id="636" r:id="rId25"/>
    <p:sldId id="637" r:id="rId26"/>
    <p:sldId id="638" r:id="rId27"/>
    <p:sldId id="639" r:id="rId28"/>
    <p:sldId id="651" r:id="rId29"/>
    <p:sldId id="648" r:id="rId30"/>
    <p:sldId id="663" r:id="rId31"/>
    <p:sldId id="534" r:id="rId32"/>
    <p:sldId id="535" r:id="rId33"/>
    <p:sldId id="538" r:id="rId34"/>
    <p:sldId id="653" r:id="rId35"/>
    <p:sldId id="652" r:id="rId36"/>
    <p:sldId id="669" r:id="rId37"/>
    <p:sldId id="655" r:id="rId38"/>
    <p:sldId id="608" r:id="rId39"/>
    <p:sldId id="609" r:id="rId40"/>
    <p:sldId id="610" r:id="rId41"/>
    <p:sldId id="586" r:id="rId42"/>
    <p:sldId id="544" r:id="rId43"/>
    <p:sldId id="545" r:id="rId44"/>
    <p:sldId id="546" r:id="rId45"/>
    <p:sldId id="547" r:id="rId46"/>
    <p:sldId id="550" r:id="rId47"/>
    <p:sldId id="590" r:id="rId48"/>
    <p:sldId id="599" r:id="rId49"/>
    <p:sldId id="600" r:id="rId50"/>
    <p:sldId id="665" r:id="rId51"/>
    <p:sldId id="592" r:id="rId52"/>
    <p:sldId id="560" r:id="rId53"/>
    <p:sldId id="577" r:id="rId54"/>
    <p:sldId id="598" r:id="rId55"/>
    <p:sldId id="578" r:id="rId56"/>
    <p:sldId id="579" r:id="rId57"/>
    <p:sldId id="580" r:id="rId58"/>
    <p:sldId id="581" r:id="rId59"/>
    <p:sldId id="582" r:id="rId60"/>
    <p:sldId id="593" r:id="rId61"/>
    <p:sldId id="596" r:id="rId62"/>
    <p:sldId id="558" r:id="rId63"/>
    <p:sldId id="563" r:id="rId64"/>
    <p:sldId id="591" r:id="rId65"/>
    <p:sldId id="666" r:id="rId66"/>
    <p:sldId id="566" r:id="rId67"/>
    <p:sldId id="567" r:id="rId68"/>
    <p:sldId id="568" r:id="rId69"/>
    <p:sldId id="667" r:id="rId70"/>
    <p:sldId id="604" r:id="rId71"/>
    <p:sldId id="670" r:id="rId72"/>
    <p:sldId id="573" r:id="rId73"/>
    <p:sldId id="552" r:id="rId74"/>
    <p:sldId id="553" r:id="rId75"/>
    <p:sldId id="617" r:id="rId76"/>
    <p:sldId id="618" r:id="rId77"/>
    <p:sldId id="615" r:id="rId78"/>
    <p:sldId id="614" r:id="rId79"/>
    <p:sldId id="616" r:id="rId8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Kokail" initials="CK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25"/>
    <a:srgbClr val="FC9204"/>
    <a:srgbClr val="FFD9A7"/>
    <a:srgbClr val="00F457"/>
    <a:srgbClr val="FF3300"/>
    <a:srgbClr val="2AEE10"/>
    <a:srgbClr val="0949FF"/>
    <a:srgbClr val="FFFFFF"/>
    <a:srgbClr val="B9D6F9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19T11:44:20.733" idx="1">
    <p:pos x="6610" y="3689"/>
    <p:text>Engineer a given model hamiltonian, ground states and dynamics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F429A-7737-473F-97E5-97BBE83FFACF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3F54-6998-4DF1-BF59-B3C63340BE96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703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 rot="10800000">
            <a:off x="0" y="5944087"/>
            <a:ext cx="12192000" cy="913913"/>
          </a:xfrm>
          <a:prstGeom prst="rect">
            <a:avLst/>
          </a:prstGeom>
          <a:gradFill flip="none" rotWithShape="1">
            <a:gsLst>
              <a:gs pos="0">
                <a:srgbClr val="B9D6F9">
                  <a:alpha val="66000"/>
                </a:srgbClr>
              </a:gs>
              <a:gs pos="85000">
                <a:srgbClr val="F8FBFE">
                  <a:alpha val="40000"/>
                </a:srgbClr>
              </a:gs>
              <a:gs pos="16000">
                <a:schemeClr val="accent1">
                  <a:tint val="44500"/>
                  <a:satMod val="160000"/>
                  <a:alpha val="45000"/>
                </a:schemeClr>
              </a:gs>
              <a:gs pos="100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2000" cy="16634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78000">
                <a:srgbClr val="F8FBFE"/>
              </a:gs>
              <a:gs pos="23000">
                <a:schemeClr val="accent1">
                  <a:tint val="44500"/>
                  <a:satMod val="160000"/>
                </a:schemeClr>
              </a:gs>
              <a:gs pos="100000">
                <a:srgbClr val="FFFF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9" name="Rechthoek 8"/>
          <p:cNvSpPr/>
          <p:nvPr userDrawn="1"/>
        </p:nvSpPr>
        <p:spPr>
          <a:xfrm>
            <a:off x="0" y="234308"/>
            <a:ext cx="12192000" cy="5427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0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97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553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34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21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006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2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56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9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74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32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04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D1D6-F1C8-4642-9266-828BB28B8537}" type="datetimeFigureOut">
              <a:rPr lang="nl-NL" smtClean="0"/>
              <a:t>8-12-2019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48526-58B3-458E-9FAF-3E5E12731A4F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54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0.xml"/><Relationship Id="rId7" Type="http://schemas.openxmlformats.org/officeDocument/2006/relationships/image" Target="../media/image24.jpeg"/><Relationship Id="rId12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2.png"/><Relationship Id="rId5" Type="http://schemas.openxmlformats.org/officeDocument/2006/relationships/tags" Target="../tags/tag12.xml"/><Relationship Id="rId10" Type="http://schemas.openxmlformats.org/officeDocument/2006/relationships/image" Target="../media/image21.png"/><Relationship Id="rId4" Type="http://schemas.openxmlformats.org/officeDocument/2006/relationships/tags" Target="../tags/tag11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0.png"/><Relationship Id="rId5" Type="http://schemas.openxmlformats.org/officeDocument/2006/relationships/tags" Target="../tags/tag17.xml"/><Relationship Id="rId10" Type="http://schemas.openxmlformats.org/officeDocument/2006/relationships/image" Target="../media/image29.png"/><Relationship Id="rId4" Type="http://schemas.openxmlformats.org/officeDocument/2006/relationships/tags" Target="../tags/tag16.xml"/><Relationship Id="rId9" Type="http://schemas.openxmlformats.org/officeDocument/2006/relationships/image" Target="../media/image28.png"/><Relationship Id="rId1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30.png"/><Relationship Id="rId5" Type="http://schemas.openxmlformats.org/officeDocument/2006/relationships/tags" Target="../tags/tag24.xml"/><Relationship Id="rId10" Type="http://schemas.openxmlformats.org/officeDocument/2006/relationships/image" Target="../media/image29.png"/><Relationship Id="rId4" Type="http://schemas.openxmlformats.org/officeDocument/2006/relationships/tags" Target="../tags/tag23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9.png"/><Relationship Id="rId18" Type="http://schemas.openxmlformats.org/officeDocument/2006/relationships/image" Target="../media/image35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8.png"/><Relationship Id="rId17" Type="http://schemas.openxmlformats.org/officeDocument/2006/relationships/image" Target="../media/image34.png"/><Relationship Id="rId2" Type="http://schemas.openxmlformats.org/officeDocument/2006/relationships/tags" Target="../tags/tag27.xml"/><Relationship Id="rId16" Type="http://schemas.openxmlformats.org/officeDocument/2006/relationships/image" Target="../media/image32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7.png"/><Relationship Id="rId5" Type="http://schemas.openxmlformats.org/officeDocument/2006/relationships/tags" Target="../tags/tag30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36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29.png"/><Relationship Id="rId18" Type="http://schemas.openxmlformats.org/officeDocument/2006/relationships/image" Target="../media/image36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28.png"/><Relationship Id="rId17" Type="http://schemas.openxmlformats.org/officeDocument/2006/relationships/image" Target="../media/image35.png"/><Relationship Id="rId2" Type="http://schemas.openxmlformats.org/officeDocument/2006/relationships/tags" Target="../tags/tag36.xml"/><Relationship Id="rId16" Type="http://schemas.openxmlformats.org/officeDocument/2006/relationships/image" Target="../media/image32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27.png"/><Relationship Id="rId5" Type="http://schemas.openxmlformats.org/officeDocument/2006/relationships/tags" Target="../tags/tag39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tags" Target="../tags/tag46.xml"/><Relationship Id="rId21" Type="http://schemas.openxmlformats.org/officeDocument/2006/relationships/image" Target="../media/image30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36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image" Target="../media/image29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image" Target="../media/image37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image" Target="../media/image32.png"/><Relationship Id="rId10" Type="http://schemas.openxmlformats.org/officeDocument/2006/relationships/tags" Target="../tags/tag53.xml"/><Relationship Id="rId19" Type="http://schemas.openxmlformats.org/officeDocument/2006/relationships/image" Target="../media/image28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image" Target="../media/image29.png"/><Relationship Id="rId18" Type="http://schemas.openxmlformats.org/officeDocument/2006/relationships/image" Target="../media/image37.pn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28.png"/><Relationship Id="rId17" Type="http://schemas.openxmlformats.org/officeDocument/2006/relationships/image" Target="../media/image34.png"/><Relationship Id="rId2" Type="http://schemas.openxmlformats.org/officeDocument/2006/relationships/tags" Target="../tags/tag61.xml"/><Relationship Id="rId16" Type="http://schemas.openxmlformats.org/officeDocument/2006/relationships/image" Target="../media/image3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../media/image27.png"/><Relationship Id="rId5" Type="http://schemas.openxmlformats.org/officeDocument/2006/relationships/tags" Target="../tags/tag64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36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comments" Target="../comments/comment1.xml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7.png"/><Relationship Id="rId3" Type="http://schemas.openxmlformats.org/officeDocument/2006/relationships/tags" Target="../tags/tag81.xml"/><Relationship Id="rId7" Type="http://schemas.openxmlformats.org/officeDocument/2006/relationships/image" Target="../media/image48.png"/><Relationship Id="rId12" Type="http://schemas.openxmlformats.org/officeDocument/2006/relationships/image" Target="../media/image4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5.png"/><Relationship Id="rId5" Type="http://schemas.openxmlformats.org/officeDocument/2006/relationships/tags" Target="../tags/tag83.xml"/><Relationship Id="rId1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tags" Target="../tags/tag82.xml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tags" Target="../tags/tag86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tags" Target="../tags/tag85.xml"/><Relationship Id="rId16" Type="http://schemas.openxmlformats.org/officeDocument/2006/relationships/image" Target="../media/image62.png"/><Relationship Id="rId1" Type="http://schemas.openxmlformats.org/officeDocument/2006/relationships/tags" Target="../tags/tag8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43.png"/><Relationship Id="rId15" Type="http://schemas.openxmlformats.org/officeDocument/2006/relationships/image" Target="../media/image7.png"/><Relationship Id="rId10" Type="http://schemas.openxmlformats.org/officeDocument/2006/relationships/image" Target="../media/image57.png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65.png"/><Relationship Id="rId26" Type="http://schemas.openxmlformats.org/officeDocument/2006/relationships/image" Target="../media/image70.png"/><Relationship Id="rId39" Type="http://schemas.openxmlformats.org/officeDocument/2006/relationships/image" Target="../media/image81.png"/><Relationship Id="rId21" Type="http://schemas.openxmlformats.org/officeDocument/2006/relationships/image" Target="../media/image61.png"/><Relationship Id="rId34" Type="http://schemas.openxmlformats.org/officeDocument/2006/relationships/image" Target="../media/image78.png"/><Relationship Id="rId42" Type="http://schemas.openxmlformats.org/officeDocument/2006/relationships/image" Target="../media/image63.png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29" Type="http://schemas.openxmlformats.org/officeDocument/2006/relationships/image" Target="../media/image73.png"/><Relationship Id="rId41" Type="http://schemas.openxmlformats.org/officeDocument/2006/relationships/image" Target="../media/image83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43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62.png"/><Relationship Id="rId40" Type="http://schemas.openxmlformats.org/officeDocument/2006/relationships/image" Target="../media/image82.png"/><Relationship Id="rId5" Type="http://schemas.openxmlformats.org/officeDocument/2006/relationships/tags" Target="../tags/tag91.xml"/><Relationship Id="rId15" Type="http://schemas.openxmlformats.org/officeDocument/2006/relationships/image" Target="../media/image56.png"/><Relationship Id="rId23" Type="http://schemas.openxmlformats.org/officeDocument/2006/relationships/image" Target="../media/image67.jpe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59.png"/><Relationship Id="rId31" Type="http://schemas.openxmlformats.org/officeDocument/2006/relationships/image" Target="../media/image75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55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44.png"/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86.png"/><Relationship Id="rId26" Type="http://schemas.openxmlformats.org/officeDocument/2006/relationships/image" Target="../media/image69.png"/><Relationship Id="rId39" Type="http://schemas.openxmlformats.org/officeDocument/2006/relationships/image" Target="../media/image89.png"/><Relationship Id="rId21" Type="http://schemas.openxmlformats.org/officeDocument/2006/relationships/image" Target="../media/image87.png"/><Relationship Id="rId34" Type="http://schemas.openxmlformats.org/officeDocument/2006/relationships/image" Target="../media/image7.png"/><Relationship Id="rId42" Type="http://schemas.openxmlformats.org/officeDocument/2006/relationships/image" Target="../media/image44.png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image" Target="../media/image84.png"/><Relationship Id="rId20" Type="http://schemas.openxmlformats.org/officeDocument/2006/relationships/image" Target="../media/image78.png"/><Relationship Id="rId29" Type="http://schemas.openxmlformats.org/officeDocument/2006/relationships/image" Target="../media/image72.png"/><Relationship Id="rId41" Type="http://schemas.openxmlformats.org/officeDocument/2006/relationships/image" Target="../media/image91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53.png"/><Relationship Id="rId24" Type="http://schemas.openxmlformats.org/officeDocument/2006/relationships/image" Target="../media/image67.jpeg"/><Relationship Id="rId32" Type="http://schemas.openxmlformats.org/officeDocument/2006/relationships/image" Target="../media/image75.png"/><Relationship Id="rId37" Type="http://schemas.openxmlformats.org/officeDocument/2006/relationships/image" Target="../media/image77.png"/><Relationship Id="rId40" Type="http://schemas.openxmlformats.org/officeDocument/2006/relationships/image" Target="../media/image90.png"/><Relationship Id="rId5" Type="http://schemas.openxmlformats.org/officeDocument/2006/relationships/tags" Target="../tags/tag100.xml"/><Relationship Id="rId15" Type="http://schemas.openxmlformats.org/officeDocument/2006/relationships/image" Target="../media/image57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6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image" Target="../media/image56.png"/><Relationship Id="rId22" Type="http://schemas.openxmlformats.org/officeDocument/2006/relationships/image" Target="../media/image88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82.png"/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12" Type="http://schemas.openxmlformats.org/officeDocument/2006/relationships/image" Target="../media/image54.png"/><Relationship Id="rId17" Type="http://schemas.openxmlformats.org/officeDocument/2006/relationships/image" Target="../media/image85.png"/><Relationship Id="rId25" Type="http://schemas.openxmlformats.org/officeDocument/2006/relationships/image" Target="../media/image68.png"/><Relationship Id="rId33" Type="http://schemas.openxmlformats.org/officeDocument/2006/relationships/image" Target="../media/image81.png"/><Relationship Id="rId38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07.xml"/><Relationship Id="rId7" Type="http://schemas.openxmlformats.org/officeDocument/2006/relationships/image" Target="../media/image93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9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at/maps/@47.2646691,11.3432391,17z" TargetMode="Externa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42.png"/><Relationship Id="rId10" Type="http://schemas.openxmlformats.org/officeDocument/2006/relationships/image" Target="../media/image10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tags" Target="../tags/tag110.xml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112.xml"/><Relationship Id="rId1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tags" Target="../tags/tag111.xml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15.xml"/><Relationship Id="rId7" Type="http://schemas.openxmlformats.org/officeDocument/2006/relationships/image" Target="../media/image104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03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18" Type="http://schemas.openxmlformats.org/officeDocument/2006/relationships/image" Target="../media/image103.png"/><Relationship Id="rId3" Type="http://schemas.openxmlformats.org/officeDocument/2006/relationships/tags" Target="../tags/tag119.xml"/><Relationship Id="rId21" Type="http://schemas.openxmlformats.org/officeDocument/2006/relationships/image" Target="../media/image107.png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image" Target="../media/image106.png"/><Relationship Id="rId2" Type="http://schemas.openxmlformats.org/officeDocument/2006/relationships/tags" Target="../tags/tag118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105.pn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image" Target="../media/image109.png"/><Relationship Id="rId10" Type="http://schemas.openxmlformats.org/officeDocument/2006/relationships/tags" Target="../tags/tag126.xml"/><Relationship Id="rId19" Type="http://schemas.openxmlformats.org/officeDocument/2006/relationships/image" Target="../media/image104.pn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tags" Target="../tags/tag144.xml"/><Relationship Id="rId18" Type="http://schemas.openxmlformats.org/officeDocument/2006/relationships/slideLayout" Target="../slideLayouts/slideLayout1.xml"/><Relationship Id="rId26" Type="http://schemas.openxmlformats.org/officeDocument/2006/relationships/image" Target="../media/image110.png"/><Relationship Id="rId3" Type="http://schemas.openxmlformats.org/officeDocument/2006/relationships/tags" Target="../tags/tag134.xml"/><Relationship Id="rId21" Type="http://schemas.openxmlformats.org/officeDocument/2006/relationships/image" Target="../media/image104.png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17" Type="http://schemas.openxmlformats.org/officeDocument/2006/relationships/tags" Target="../tags/tag148.xml"/><Relationship Id="rId25" Type="http://schemas.openxmlformats.org/officeDocument/2006/relationships/image" Target="../media/image109.png"/><Relationship Id="rId2" Type="http://schemas.openxmlformats.org/officeDocument/2006/relationships/tags" Target="../tags/tag133.xml"/><Relationship Id="rId16" Type="http://schemas.openxmlformats.org/officeDocument/2006/relationships/tags" Target="../tags/tag147.xml"/><Relationship Id="rId20" Type="http://schemas.openxmlformats.org/officeDocument/2006/relationships/image" Target="../media/image103.png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24" Type="http://schemas.openxmlformats.org/officeDocument/2006/relationships/image" Target="../media/image108.png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23" Type="http://schemas.openxmlformats.org/officeDocument/2006/relationships/image" Target="../media/image107.png"/><Relationship Id="rId10" Type="http://schemas.openxmlformats.org/officeDocument/2006/relationships/tags" Target="../tags/tag141.xml"/><Relationship Id="rId19" Type="http://schemas.openxmlformats.org/officeDocument/2006/relationships/image" Target="../media/image106.png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Relationship Id="rId22" Type="http://schemas.openxmlformats.org/officeDocument/2006/relationships/image" Target="../media/image105.png"/><Relationship Id="rId27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tags" Target="../tags/tag151.xml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153.xml"/><Relationship Id="rId1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tags" Target="../tags/tag152.xml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tags" Target="../tags/tag156.xml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158.xml"/><Relationship Id="rId1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tags" Target="../tags/tag157.xml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tags" Target="../tags/tag161.xml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163.xml"/><Relationship Id="rId1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tags" Target="../tags/tag162.xml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5.png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4.xml"/><Relationship Id="rId6" Type="http://schemas.openxmlformats.org/officeDocument/2006/relationships/image" Target="../media/image106.png"/><Relationship Id="rId5" Type="http://schemas.openxmlformats.org/officeDocument/2006/relationships/image" Target="../media/image42.png"/><Relationship Id="rId4" Type="http://schemas.openxmlformats.org/officeDocument/2006/relationships/image" Target="../media/image96.png"/><Relationship Id="rId9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2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01.png"/><Relationship Id="rId2" Type="http://schemas.openxmlformats.org/officeDocument/2006/relationships/image" Target="../media/image117.jpe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19" Type="http://schemas.openxmlformats.org/officeDocument/2006/relationships/image" Target="../media/image133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tags" Target="../tags/tag167.xml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169.xml"/><Relationship Id="rId1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tags" Target="../tags/tag168.xml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7.png"/><Relationship Id="rId3" Type="http://schemas.openxmlformats.org/officeDocument/2006/relationships/tags" Target="../tags/tag17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5.png"/><Relationship Id="rId17" Type="http://schemas.openxmlformats.org/officeDocument/2006/relationships/image" Target="../media/image44.png"/><Relationship Id="rId2" Type="http://schemas.openxmlformats.org/officeDocument/2006/relationships/tags" Target="../tags/tag171.xml"/><Relationship Id="rId16" Type="http://schemas.openxmlformats.org/officeDocument/2006/relationships/image" Target="../media/image136.pn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image" Target="../media/image45.png"/><Relationship Id="rId5" Type="http://schemas.openxmlformats.org/officeDocument/2006/relationships/tags" Target="../tags/tag174.xml"/><Relationship Id="rId15" Type="http://schemas.openxmlformats.org/officeDocument/2006/relationships/image" Target="../media/image52.png"/><Relationship Id="rId10" Type="http://schemas.openxmlformats.org/officeDocument/2006/relationships/image" Target="../media/image7.png"/><Relationship Id="rId4" Type="http://schemas.openxmlformats.org/officeDocument/2006/relationships/tags" Target="../tags/tag173.xml"/><Relationship Id="rId9" Type="http://schemas.openxmlformats.org/officeDocument/2006/relationships/image" Target="../media/image50.png"/><Relationship Id="rId1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44.jpeg"/><Relationship Id="rId18" Type="http://schemas.openxmlformats.org/officeDocument/2006/relationships/image" Target="../media/image149.jpeg"/><Relationship Id="rId3" Type="http://schemas.openxmlformats.org/officeDocument/2006/relationships/image" Target="../media/image96.png"/><Relationship Id="rId21" Type="http://schemas.openxmlformats.org/officeDocument/2006/relationships/image" Target="../media/image152.jpeg"/><Relationship Id="rId7" Type="http://schemas.openxmlformats.org/officeDocument/2006/relationships/image" Target="../media/image99.png"/><Relationship Id="rId12" Type="http://schemas.openxmlformats.org/officeDocument/2006/relationships/image" Target="../media/image143.jpeg"/><Relationship Id="rId17" Type="http://schemas.openxmlformats.org/officeDocument/2006/relationships/image" Target="../media/image148.jpeg"/><Relationship Id="rId2" Type="http://schemas.openxmlformats.org/officeDocument/2006/relationships/image" Target="../media/image95.png"/><Relationship Id="rId16" Type="http://schemas.openxmlformats.org/officeDocument/2006/relationships/image" Target="../media/image147.jpeg"/><Relationship Id="rId20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42.jpeg"/><Relationship Id="rId24" Type="http://schemas.openxmlformats.org/officeDocument/2006/relationships/image" Target="../media/image155.tif"/><Relationship Id="rId5" Type="http://schemas.openxmlformats.org/officeDocument/2006/relationships/image" Target="../media/image42.png"/><Relationship Id="rId15" Type="http://schemas.openxmlformats.org/officeDocument/2006/relationships/image" Target="../media/image146.jpeg"/><Relationship Id="rId23" Type="http://schemas.openxmlformats.org/officeDocument/2006/relationships/image" Target="../media/image154.tif"/><Relationship Id="rId10" Type="http://schemas.openxmlformats.org/officeDocument/2006/relationships/image" Target="../media/image101.png"/><Relationship Id="rId19" Type="http://schemas.openxmlformats.org/officeDocument/2006/relationships/image" Target="../media/image15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145.jpeg"/><Relationship Id="rId22" Type="http://schemas.openxmlformats.org/officeDocument/2006/relationships/image" Target="../media/image153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tags" Target="../tags/tag180.xml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openxmlformats.org/officeDocument/2006/relationships/tags" Target="../tags/tag182.xml"/><Relationship Id="rId1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tags" Target="../tags/tag181.xml"/><Relationship Id="rId9" Type="http://schemas.openxmlformats.org/officeDocument/2006/relationships/image" Target="../media/image7.png"/><Relationship Id="rId1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4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44.png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tags" Target="../tags/tag185.xml"/><Relationship Id="rId7" Type="http://schemas.openxmlformats.org/officeDocument/2006/relationships/image" Target="../media/image158.png"/><Relationship Id="rId12" Type="http://schemas.openxmlformats.org/officeDocument/2006/relationships/image" Target="../media/image41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62.png"/><Relationship Id="rId5" Type="http://schemas.openxmlformats.org/officeDocument/2006/relationships/tags" Target="../tags/tag187.xml"/><Relationship Id="rId10" Type="http://schemas.openxmlformats.org/officeDocument/2006/relationships/image" Target="../media/image161.png"/><Relationship Id="rId4" Type="http://schemas.openxmlformats.org/officeDocument/2006/relationships/tags" Target="../tags/tag186.xml"/><Relationship Id="rId9" Type="http://schemas.openxmlformats.org/officeDocument/2006/relationships/image" Target="../media/image16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Quantum-Classical Simulations for Lattice Models and Self-Verification"/>
          <p:cNvSpPr txBox="1">
            <a:spLocks noGrp="1"/>
          </p:cNvSpPr>
          <p:nvPr>
            <p:ph type="title" idx="4294967295"/>
          </p:nvPr>
        </p:nvSpPr>
        <p:spPr>
          <a:xfrm>
            <a:off x="147260" y="793754"/>
            <a:ext cx="11523406" cy="2320925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accent5"/>
                </a:solidFill>
              </a:rPr>
              <a:t>Programmable Quantum Simulators </a:t>
            </a:r>
            <a:r>
              <a:rPr lang="en-US" sz="3200" smtClean="0">
                <a:solidFill>
                  <a:schemeClr val="accent5"/>
                </a:solidFill>
              </a:rPr>
              <a:t>and Sensors </a:t>
            </a:r>
            <a:br>
              <a:rPr lang="en-US" sz="3200" smtClean="0">
                <a:solidFill>
                  <a:schemeClr val="accent5"/>
                </a:solidFill>
              </a:rPr>
            </a:br>
            <a:r>
              <a:rPr lang="en-US" sz="3200" smtClean="0">
                <a:solidFill>
                  <a:schemeClr val="accent5"/>
                </a:solidFill>
              </a:rPr>
              <a:t>on </a:t>
            </a:r>
            <a:r>
              <a:rPr lang="en-US" sz="3200">
                <a:solidFill>
                  <a:schemeClr val="accent5"/>
                </a:solidFill>
              </a:rPr>
              <a:t>Atomic Platforms</a:t>
            </a:r>
            <a:r>
              <a:rPr smtClean="0">
                <a:solidFill>
                  <a:schemeClr val="accent5"/>
                </a:solidFill>
              </a:rPr>
              <a:t> 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765870" y="3362441"/>
            <a:ext cx="2271457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800" kern="0">
                <a:sym typeface="Helvetica Light"/>
              </a:rPr>
              <a:t>Rick van Bijnen</a:t>
            </a:r>
          </a:p>
        </p:txBody>
      </p:sp>
      <p:pic>
        <p:nvPicPr>
          <p:cNvPr id="18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052" y="3704911"/>
            <a:ext cx="1350442" cy="957182"/>
          </a:xfrm>
          <a:prstGeom prst="rect">
            <a:avLst/>
          </a:prstGeom>
        </p:spPr>
      </p:pic>
      <p:sp>
        <p:nvSpPr>
          <p:cNvPr id="26" name="UQUAM…"/>
          <p:cNvSpPr txBox="1"/>
          <p:nvPr/>
        </p:nvSpPr>
        <p:spPr>
          <a:xfrm>
            <a:off x="10386556" y="4996162"/>
            <a:ext cx="1376938" cy="568359"/>
          </a:xfrm>
          <a:prstGeom prst="rect">
            <a:avLst/>
          </a:prstGeom>
          <a:solidFill>
            <a:srgbClr val="FF85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anchor="ctr">
            <a:spAutoFit/>
          </a:bodyPr>
          <a:lstStyle/>
          <a:p>
            <a:pPr algn="ctr" defTabSz="411465" hangingPunct="0">
              <a:defRPr sz="3000">
                <a:solidFill>
                  <a:srgbClr val="FFFFFF"/>
                </a:solidFill>
                <a:effectLst>
                  <a:outerShdw blurRad="12700" dist="12700" dir="18900000" rotWithShape="0">
                    <a:srgbClr val="000000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109" kern="0">
                <a:solidFill>
                  <a:srgbClr val="FFFFFF"/>
                </a:solidFill>
                <a:effectLst>
                  <a:outerShdw blurRad="12700" dist="12700" dir="18900000" rotWithShape="0">
                    <a:srgbClr val="000000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rPr>
              <a:t>UQUAM</a:t>
            </a:r>
          </a:p>
          <a:p>
            <a:pPr algn="ctr" defTabSz="411465" hangingPunct="0">
              <a:defRPr sz="1400">
                <a:solidFill>
                  <a:srgbClr val="FFFFFF"/>
                </a:solidFill>
                <a:effectLst>
                  <a:outerShdw blurRad="12700" dist="12700" dir="18900000" rotWithShape="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984" kern="0">
                <a:solidFill>
                  <a:srgbClr val="FFFFFF"/>
                </a:solidFill>
                <a:effectLst>
                  <a:outerShdw blurRad="12700" dist="12700" dir="18900000" rotWithShape="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ERC Synergy Grant</a:t>
            </a:r>
          </a:p>
        </p:txBody>
      </p:sp>
      <p:grpSp>
        <p:nvGrpSpPr>
          <p:cNvPr id="27" name="Group"/>
          <p:cNvGrpSpPr/>
          <p:nvPr/>
        </p:nvGrpSpPr>
        <p:grpSpPr>
          <a:xfrm>
            <a:off x="242497" y="5483306"/>
            <a:ext cx="1581880" cy="1116212"/>
            <a:chOff x="59364" y="0"/>
            <a:chExt cx="2192390" cy="1587500"/>
          </a:xfrm>
        </p:grpSpPr>
        <p:sp>
          <p:nvSpPr>
            <p:cNvPr id="28" name="UNIVERSITY OF INNSBRUCK"/>
            <p:cNvSpPr txBox="1"/>
            <p:nvPr/>
          </p:nvSpPr>
          <p:spPr>
            <a:xfrm>
              <a:off x="59364" y="1273221"/>
              <a:ext cx="2192392" cy="314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8767" tIns="48767" rIns="48767" bIns="48767" numCol="1" anchor="ctr">
              <a:noAutofit/>
            </a:bodyPr>
            <a:lstStyle>
              <a:lvl1pPr defTabSz="585216">
                <a:defRPr sz="1200">
                  <a:solidFill>
                    <a:srgbClr val="424242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 hangingPunct="0"/>
              <a:r>
                <a:rPr sz="844" kern="0"/>
                <a:t>UNIVERSITY OF INNSBRUCK</a:t>
              </a:r>
            </a:p>
          </p:txBody>
        </p:sp>
        <p:pic>
          <p:nvPicPr>
            <p:cNvPr id="29" name="Logo Univ Innsbruck transparent.png" descr="Logo Univ Innsbruck transparen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6832" y="0"/>
              <a:ext cx="1177456" cy="1170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" name="Foqus_logo_ai.png" descr="Foqus_logo_a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86556" y="5840715"/>
            <a:ext cx="1376938" cy="8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7818" y="5590463"/>
            <a:ext cx="1500205" cy="10090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kstvak 18"/>
          <p:cNvSpPr txBox="1"/>
          <p:nvPr/>
        </p:nvSpPr>
        <p:spPr>
          <a:xfrm>
            <a:off x="4295603" y="5718470"/>
            <a:ext cx="3323026" cy="441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400" kern="0" smtClean="0">
                <a:sym typeface="Helvetica Light"/>
              </a:rPr>
              <a:t>PQC Paris – 29 / 11 / 2019</a:t>
            </a:r>
            <a:endParaRPr lang="nl-NL" sz="2400" kern="0">
              <a:sym typeface="Helvetica Light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386212" y="3893593"/>
            <a:ext cx="7030771" cy="810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400" kern="0" smtClean="0">
                <a:sym typeface="Helvetica Light"/>
              </a:rPr>
              <a:t>Institute for Quantum Optics and Quantum Information</a:t>
            </a:r>
          </a:p>
          <a:p>
            <a:pPr algn="ctr" defTabSz="410751" hangingPunct="0"/>
            <a:r>
              <a:rPr lang="nl-NL" sz="2400" kern="0" smtClean="0">
                <a:sym typeface="Helvetica Light"/>
              </a:rPr>
              <a:t>Austria, Innsbruck</a:t>
            </a:r>
            <a:endParaRPr lang="nl-NL" sz="2400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17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/>
          <p:cNvSpPr/>
          <p:nvPr/>
        </p:nvSpPr>
        <p:spPr>
          <a:xfrm>
            <a:off x="0" y="1701478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3551538" y="2102813"/>
            <a:ext cx="3450202" cy="3450202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6000"/>
                </a:schemeClr>
              </a:gs>
              <a:gs pos="40000">
                <a:schemeClr val="accent1">
                  <a:lumMod val="62000"/>
                  <a:lumOff val="38000"/>
                  <a:alpha val="38000"/>
                </a:schemeClr>
              </a:gs>
              <a:gs pos="71000">
                <a:schemeClr val="bg1">
                  <a:alpha val="0"/>
                  <a:lumMod val="9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al 25"/>
          <p:cNvSpPr/>
          <p:nvPr/>
        </p:nvSpPr>
        <p:spPr>
          <a:xfrm>
            <a:off x="5285299" y="2102813"/>
            <a:ext cx="3450202" cy="3450202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6000"/>
                </a:schemeClr>
              </a:gs>
              <a:gs pos="40000">
                <a:schemeClr val="accent1">
                  <a:lumMod val="62000"/>
                  <a:lumOff val="38000"/>
                  <a:alpha val="38000"/>
                </a:schemeClr>
              </a:gs>
              <a:gs pos="71000">
                <a:schemeClr val="bg1">
                  <a:alpha val="0"/>
                  <a:lumMod val="9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Rydberg excitations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5" name="Ovaal 14"/>
          <p:cNvSpPr/>
          <p:nvPr/>
        </p:nvSpPr>
        <p:spPr>
          <a:xfrm>
            <a:off x="6667500" y="3526787"/>
            <a:ext cx="657674" cy="657674"/>
          </a:xfrm>
          <a:prstGeom prst="ellipse">
            <a:avLst/>
          </a:prstGeom>
          <a:solidFill>
            <a:schemeClr val="accent2"/>
          </a:solidFill>
          <a:ln w="158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/>
        </p:nvSpPr>
        <p:spPr>
          <a:xfrm>
            <a:off x="6667500" y="3512724"/>
            <a:ext cx="685800" cy="685800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/>
          <p:cNvSpPr/>
          <p:nvPr/>
        </p:nvSpPr>
        <p:spPr>
          <a:xfrm>
            <a:off x="847725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304800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/>
          <p:cNvSpPr/>
          <p:nvPr/>
        </p:nvSpPr>
        <p:spPr>
          <a:xfrm>
            <a:off x="4857750" y="3512724"/>
            <a:ext cx="685800" cy="685800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56" y="3205499"/>
            <a:ext cx="8153400" cy="1518770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99" y="1533925"/>
            <a:ext cx="1520314" cy="5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al 29"/>
          <p:cNvSpPr/>
          <p:nvPr/>
        </p:nvSpPr>
        <p:spPr>
          <a:xfrm>
            <a:off x="3252542" y="1253750"/>
            <a:ext cx="4815033" cy="4519711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6000"/>
                </a:schemeClr>
              </a:gs>
              <a:gs pos="40000">
                <a:schemeClr val="accent1">
                  <a:lumMod val="45000"/>
                  <a:lumOff val="55000"/>
                  <a:alpha val="86000"/>
                </a:schemeClr>
              </a:gs>
              <a:gs pos="67000">
                <a:schemeClr val="bg1"/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grpSp>
        <p:nvGrpSpPr>
          <p:cNvPr id="64" name="Groep 63"/>
          <p:cNvGrpSpPr/>
          <p:nvPr/>
        </p:nvGrpSpPr>
        <p:grpSpPr>
          <a:xfrm>
            <a:off x="3009681" y="3516223"/>
            <a:ext cx="5289752" cy="0"/>
            <a:chOff x="2999849" y="3669429"/>
            <a:chExt cx="5289752" cy="0"/>
          </a:xfrm>
        </p:grpSpPr>
        <p:cxnSp>
          <p:nvCxnSpPr>
            <p:cNvPr id="65" name="Rechte verbindingslijn 64"/>
            <p:cNvCxnSpPr/>
            <p:nvPr/>
          </p:nvCxnSpPr>
          <p:spPr>
            <a:xfrm>
              <a:off x="7680001" y="3669429"/>
              <a:ext cx="609600" cy="0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65"/>
            <p:cNvCxnSpPr/>
            <p:nvPr/>
          </p:nvCxnSpPr>
          <p:spPr>
            <a:xfrm>
              <a:off x="6509963" y="3669429"/>
              <a:ext cx="609600" cy="0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66"/>
            <p:cNvCxnSpPr/>
            <p:nvPr/>
          </p:nvCxnSpPr>
          <p:spPr>
            <a:xfrm>
              <a:off x="4169887" y="3669429"/>
              <a:ext cx="609600" cy="0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chte verbindingslijn 67"/>
            <p:cNvCxnSpPr/>
            <p:nvPr/>
          </p:nvCxnSpPr>
          <p:spPr>
            <a:xfrm>
              <a:off x="2999849" y="3669429"/>
              <a:ext cx="609600" cy="0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ep 52"/>
          <p:cNvGrpSpPr/>
          <p:nvPr/>
        </p:nvGrpSpPr>
        <p:grpSpPr>
          <a:xfrm>
            <a:off x="1829811" y="3519118"/>
            <a:ext cx="609600" cy="1897625"/>
            <a:chOff x="2910348" y="3036645"/>
            <a:chExt cx="609600" cy="1897625"/>
          </a:xfrm>
        </p:grpSpPr>
        <p:cxnSp>
          <p:nvCxnSpPr>
            <p:cNvPr id="54" name="Rechte verbindingslijn 53"/>
            <p:cNvCxnSpPr/>
            <p:nvPr/>
          </p:nvCxnSpPr>
          <p:spPr>
            <a:xfrm>
              <a:off x="2910348" y="303664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chte verbindingslijn 54"/>
            <p:cNvCxnSpPr/>
            <p:nvPr/>
          </p:nvCxnSpPr>
          <p:spPr>
            <a:xfrm>
              <a:off x="2910348" y="4934270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Rechte verbindingslijn 3"/>
          <p:cNvCxnSpPr/>
          <p:nvPr/>
        </p:nvCxnSpPr>
        <p:spPr>
          <a:xfrm>
            <a:off x="8850039" y="3519117"/>
            <a:ext cx="609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/>
          <p:nvPr/>
        </p:nvCxnSpPr>
        <p:spPr>
          <a:xfrm>
            <a:off x="8850039" y="5416743"/>
            <a:ext cx="609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>
            <a:off x="7680001" y="5416743"/>
            <a:ext cx="609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/>
          <p:nvPr/>
        </p:nvCxnSpPr>
        <p:spPr>
          <a:xfrm>
            <a:off x="6509963" y="5416743"/>
            <a:ext cx="609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/>
          <p:nvPr/>
        </p:nvCxnSpPr>
        <p:spPr>
          <a:xfrm>
            <a:off x="4169887" y="5416743"/>
            <a:ext cx="609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ep 7"/>
          <p:cNvGrpSpPr/>
          <p:nvPr/>
        </p:nvGrpSpPr>
        <p:grpSpPr>
          <a:xfrm>
            <a:off x="2999849" y="3509285"/>
            <a:ext cx="5289752" cy="0"/>
            <a:chOff x="2999849" y="3669429"/>
            <a:chExt cx="5289752" cy="0"/>
          </a:xfrm>
        </p:grpSpPr>
        <p:cxnSp>
          <p:nvCxnSpPr>
            <p:cNvPr id="38" name="Rechte verbindingslijn 37"/>
            <p:cNvCxnSpPr/>
            <p:nvPr/>
          </p:nvCxnSpPr>
          <p:spPr>
            <a:xfrm>
              <a:off x="7680001" y="3669429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/>
            <p:cNvCxnSpPr/>
            <p:nvPr/>
          </p:nvCxnSpPr>
          <p:spPr>
            <a:xfrm>
              <a:off x="6509963" y="3669429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chte verbindingslijn 47"/>
            <p:cNvCxnSpPr/>
            <p:nvPr/>
          </p:nvCxnSpPr>
          <p:spPr>
            <a:xfrm>
              <a:off x="4169887" y="3669429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chte verbindingslijn 50"/>
            <p:cNvCxnSpPr/>
            <p:nvPr/>
          </p:nvCxnSpPr>
          <p:spPr>
            <a:xfrm>
              <a:off x="2999849" y="3669429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Rechte verbindingslijn 51"/>
          <p:cNvCxnSpPr/>
          <p:nvPr/>
        </p:nvCxnSpPr>
        <p:spPr>
          <a:xfrm>
            <a:off x="2999849" y="5416743"/>
            <a:ext cx="609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ep 42"/>
          <p:cNvGrpSpPr/>
          <p:nvPr/>
        </p:nvGrpSpPr>
        <p:grpSpPr>
          <a:xfrm>
            <a:off x="5339925" y="3519118"/>
            <a:ext cx="609600" cy="1897625"/>
            <a:chOff x="2910348" y="3036645"/>
            <a:chExt cx="609600" cy="1897625"/>
          </a:xfrm>
        </p:grpSpPr>
        <p:cxnSp>
          <p:nvCxnSpPr>
            <p:cNvPr id="44" name="Rechte verbindingslijn 43"/>
            <p:cNvCxnSpPr/>
            <p:nvPr/>
          </p:nvCxnSpPr>
          <p:spPr>
            <a:xfrm>
              <a:off x="2910348" y="303664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45"/>
            <p:cNvCxnSpPr/>
            <p:nvPr/>
          </p:nvCxnSpPr>
          <p:spPr>
            <a:xfrm>
              <a:off x="2910348" y="4934270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al 30"/>
          <p:cNvSpPr/>
          <p:nvPr/>
        </p:nvSpPr>
        <p:spPr>
          <a:xfrm>
            <a:off x="5506724" y="3369824"/>
            <a:ext cx="287560" cy="287560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6" name="Ovaal 55"/>
          <p:cNvSpPr/>
          <p:nvPr/>
        </p:nvSpPr>
        <p:spPr>
          <a:xfrm>
            <a:off x="4330907" y="5272963"/>
            <a:ext cx="287560" cy="28756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7" name="Ovaal 56"/>
          <p:cNvSpPr/>
          <p:nvPr/>
        </p:nvSpPr>
        <p:spPr>
          <a:xfrm>
            <a:off x="3164368" y="5272963"/>
            <a:ext cx="287560" cy="28756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8" name="Ovaal 57"/>
          <p:cNvSpPr/>
          <p:nvPr/>
        </p:nvSpPr>
        <p:spPr>
          <a:xfrm>
            <a:off x="1997829" y="5272963"/>
            <a:ext cx="287560" cy="28756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9" name="Ovaal 58"/>
          <p:cNvSpPr/>
          <p:nvPr/>
        </p:nvSpPr>
        <p:spPr>
          <a:xfrm>
            <a:off x="9015063" y="5266503"/>
            <a:ext cx="287560" cy="28756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0" name="Ovaal 59"/>
          <p:cNvSpPr/>
          <p:nvPr/>
        </p:nvSpPr>
        <p:spPr>
          <a:xfrm>
            <a:off x="7848523" y="5266503"/>
            <a:ext cx="287560" cy="28756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1" name="Ovaal 60"/>
          <p:cNvSpPr/>
          <p:nvPr/>
        </p:nvSpPr>
        <p:spPr>
          <a:xfrm>
            <a:off x="6681984" y="5266503"/>
            <a:ext cx="287560" cy="28756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2" name="Ovaal 61"/>
          <p:cNvSpPr/>
          <p:nvPr/>
        </p:nvSpPr>
        <p:spPr>
          <a:xfrm>
            <a:off x="5512519" y="5266503"/>
            <a:ext cx="287560" cy="28756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260350" h="16510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grpSp>
        <p:nvGrpSpPr>
          <p:cNvPr id="70" name="Groep 69"/>
          <p:cNvGrpSpPr/>
          <p:nvPr/>
        </p:nvGrpSpPr>
        <p:grpSpPr>
          <a:xfrm>
            <a:off x="3011423" y="2739353"/>
            <a:ext cx="5289752" cy="560439"/>
            <a:chOff x="2999849" y="3108990"/>
            <a:chExt cx="5289752" cy="560439"/>
          </a:xfrm>
        </p:grpSpPr>
        <p:cxnSp>
          <p:nvCxnSpPr>
            <p:cNvPr id="71" name="Rechte verbindingslijn 70"/>
            <p:cNvCxnSpPr/>
            <p:nvPr/>
          </p:nvCxnSpPr>
          <p:spPr>
            <a:xfrm>
              <a:off x="7680001" y="3669429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chte verbindingslijn 71"/>
            <p:cNvCxnSpPr/>
            <p:nvPr/>
          </p:nvCxnSpPr>
          <p:spPr>
            <a:xfrm>
              <a:off x="6509963" y="3108990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72"/>
            <p:cNvCxnSpPr/>
            <p:nvPr/>
          </p:nvCxnSpPr>
          <p:spPr>
            <a:xfrm>
              <a:off x="4169887" y="3108990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chte verbindingslijn 73"/>
            <p:cNvCxnSpPr/>
            <p:nvPr/>
          </p:nvCxnSpPr>
          <p:spPr>
            <a:xfrm>
              <a:off x="2999849" y="3669429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ep 15"/>
          <p:cNvGrpSpPr/>
          <p:nvPr/>
        </p:nvGrpSpPr>
        <p:grpSpPr>
          <a:xfrm>
            <a:off x="3717253" y="3657386"/>
            <a:ext cx="1927472" cy="1609119"/>
            <a:chOff x="3717253" y="3807696"/>
            <a:chExt cx="1927472" cy="1609119"/>
          </a:xfrm>
        </p:grpSpPr>
        <p:cxnSp>
          <p:nvCxnSpPr>
            <p:cNvPr id="10" name="Rechte verbindingslijn met pijl 9"/>
            <p:cNvCxnSpPr/>
            <p:nvPr/>
          </p:nvCxnSpPr>
          <p:spPr>
            <a:xfrm>
              <a:off x="5644725" y="3807696"/>
              <a:ext cx="0" cy="1609119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Afbeelding 1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7253" y="4479822"/>
              <a:ext cx="1647825" cy="257175"/>
            </a:xfrm>
            <a:prstGeom prst="rect">
              <a:avLst/>
            </a:prstGeom>
          </p:spPr>
        </p:pic>
      </p:grpSp>
      <p:grpSp>
        <p:nvGrpSpPr>
          <p:cNvPr id="17" name="Groep 16"/>
          <p:cNvGrpSpPr/>
          <p:nvPr/>
        </p:nvGrpSpPr>
        <p:grpSpPr>
          <a:xfrm>
            <a:off x="6814765" y="3624043"/>
            <a:ext cx="3449721" cy="1609119"/>
            <a:chOff x="6814763" y="3774353"/>
            <a:chExt cx="3449721" cy="1609119"/>
          </a:xfrm>
        </p:grpSpPr>
        <p:cxnSp>
          <p:nvCxnSpPr>
            <p:cNvPr id="81" name="Rechte verbindingslijn met pijl 80"/>
            <p:cNvCxnSpPr/>
            <p:nvPr/>
          </p:nvCxnSpPr>
          <p:spPr>
            <a:xfrm>
              <a:off x="6814763" y="3774353"/>
              <a:ext cx="0" cy="1609119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kstvak 14"/>
            <p:cNvSpPr txBox="1"/>
            <p:nvPr/>
          </p:nvSpPr>
          <p:spPr>
            <a:xfrm>
              <a:off x="7020958" y="4278618"/>
              <a:ext cx="3243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no longer resonant!</a:t>
              </a:r>
              <a:endParaRPr lang="nl-NL" sz="2800"/>
            </a:p>
          </p:txBody>
        </p:sp>
      </p:grpSp>
      <p:sp>
        <p:nvSpPr>
          <p:cNvPr id="85" name="TextBox 4"/>
          <p:cNvSpPr txBox="1">
            <a:spLocks noChangeArrowheads="1"/>
          </p:cNvSpPr>
          <p:nvPr/>
        </p:nvSpPr>
        <p:spPr bwMode="auto">
          <a:xfrm>
            <a:off x="6934466" y="2782385"/>
            <a:ext cx="1339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2800">
                <a:solidFill>
                  <a:schemeClr val="accent2"/>
                </a:solidFill>
              </a:rPr>
              <a:t>~</a:t>
            </a:r>
            <a:r>
              <a:rPr lang="en-US" altLang="nl-NL" sz="2800"/>
              <a:t> </a:t>
            </a:r>
            <a:r>
              <a:rPr lang="en-US" altLang="nl-NL" sz="2800">
                <a:solidFill>
                  <a:schemeClr val="accent2"/>
                </a:solidFill>
              </a:rPr>
              <a:t>GHz</a:t>
            </a:r>
          </a:p>
        </p:txBody>
      </p:sp>
      <p:cxnSp>
        <p:nvCxnSpPr>
          <p:cNvPr id="86" name="Straight Arrow Connector 3"/>
          <p:cNvCxnSpPr>
            <a:cxnSpLocks noChangeShapeType="1"/>
          </p:cNvCxnSpPr>
          <p:nvPr/>
        </p:nvCxnSpPr>
        <p:spPr bwMode="auto">
          <a:xfrm flipV="1">
            <a:off x="6815318" y="2737319"/>
            <a:ext cx="9575" cy="749479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 type="arrow" w="med" len="med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 Box 115"/>
          <p:cNvSpPr txBox="1">
            <a:spLocks noChangeArrowheads="1"/>
          </p:cNvSpPr>
          <p:nvPr/>
        </p:nvSpPr>
        <p:spPr bwMode="auto">
          <a:xfrm>
            <a:off x="7848523" y="5900861"/>
            <a:ext cx="3994283" cy="71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nl-NL" altLang="nl-NL" sz="2000" smtClean="0">
                <a:solidFill>
                  <a:schemeClr val="tx1"/>
                </a:solidFill>
                <a:latin typeface="+mn-lt"/>
              </a:rPr>
              <a:t>Jaksch et al., PRL 85, 2208     (2000)</a:t>
            </a:r>
          </a:p>
          <a:p>
            <a:r>
              <a:rPr lang="en-US" altLang="nl-NL" sz="2000" smtClean="0">
                <a:solidFill>
                  <a:schemeClr val="tx1"/>
                </a:solidFill>
                <a:latin typeface="+mn-lt"/>
              </a:rPr>
              <a:t>Lukin et al.,   PRL 87, 037901 (2001)</a:t>
            </a:r>
            <a:endParaRPr lang="nl-NL" altLang="nl-NL" sz="2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0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Rydberg blockade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42566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62" grpId="0" animBg="1"/>
      <p:bldP spid="85" grpId="0"/>
      <p:bldP spid="8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/>
        </p:nvGrpSpPr>
        <p:grpSpPr>
          <a:xfrm rot="4896723">
            <a:off x="-1105238" y="2237802"/>
            <a:ext cx="8745770" cy="1954887"/>
            <a:chOff x="1420372" y="4161518"/>
            <a:chExt cx="8745770" cy="1954887"/>
          </a:xfrm>
        </p:grpSpPr>
        <p:sp>
          <p:nvSpPr>
            <p:cNvPr id="45" name="Rechthoek 44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Rechthoek 50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Rechthoek 51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Rechthoek 52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Rechthoek 53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7" name="Groep 56"/>
          <p:cNvGrpSpPr/>
          <p:nvPr/>
        </p:nvGrpSpPr>
        <p:grpSpPr>
          <a:xfrm rot="4896723">
            <a:off x="-177882" y="2268030"/>
            <a:ext cx="8745770" cy="1954887"/>
            <a:chOff x="1420372" y="4161518"/>
            <a:chExt cx="8745770" cy="1954887"/>
          </a:xfrm>
        </p:grpSpPr>
        <p:sp>
          <p:nvSpPr>
            <p:cNvPr id="58" name="Rechthoek 57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Rechthoek 58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Rechthoek 59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Rechthoek 60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Rechthoek 61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Rechthoek 63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Rechthoek 64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6" name="Groep 65"/>
          <p:cNvGrpSpPr/>
          <p:nvPr/>
        </p:nvGrpSpPr>
        <p:grpSpPr>
          <a:xfrm rot="4896723">
            <a:off x="777184" y="2298258"/>
            <a:ext cx="8745770" cy="1954887"/>
            <a:chOff x="1420372" y="4161518"/>
            <a:chExt cx="8745770" cy="1954887"/>
          </a:xfrm>
        </p:grpSpPr>
        <p:sp>
          <p:nvSpPr>
            <p:cNvPr id="67" name="Rechthoek 66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Rechthoek 67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Rechthoek 68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Rechthoek 69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Rechthoek 70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Rechthoek 71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4" name="Groep 73"/>
          <p:cNvGrpSpPr/>
          <p:nvPr/>
        </p:nvGrpSpPr>
        <p:grpSpPr>
          <a:xfrm rot="4896723">
            <a:off x="1746105" y="2328486"/>
            <a:ext cx="8745770" cy="1954887"/>
            <a:chOff x="1420372" y="4161518"/>
            <a:chExt cx="8745770" cy="1954887"/>
          </a:xfrm>
        </p:grpSpPr>
        <p:sp>
          <p:nvSpPr>
            <p:cNvPr id="75" name="Rechthoek 74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Rechthoek 75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Rechthoek 76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Rechthoek 77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Rechthoek 78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Rechthoek 79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Rechthoek 80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82" name="Groep 81"/>
          <p:cNvGrpSpPr/>
          <p:nvPr/>
        </p:nvGrpSpPr>
        <p:grpSpPr>
          <a:xfrm rot="4896723">
            <a:off x="2715026" y="2358714"/>
            <a:ext cx="8745770" cy="1954887"/>
            <a:chOff x="1420372" y="4161518"/>
            <a:chExt cx="8745770" cy="1954887"/>
          </a:xfrm>
        </p:grpSpPr>
        <p:sp>
          <p:nvSpPr>
            <p:cNvPr id="83" name="Rechthoek 82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Rechthoek 83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Rechthoek 84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Rechthoek 85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Rechthoek 86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Rechthoek 87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Rechthoek 88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90" name="Groep 89"/>
          <p:cNvGrpSpPr/>
          <p:nvPr/>
        </p:nvGrpSpPr>
        <p:grpSpPr>
          <a:xfrm rot="4896723">
            <a:off x="3614677" y="2388942"/>
            <a:ext cx="8745770" cy="1954887"/>
            <a:chOff x="1420372" y="4161518"/>
            <a:chExt cx="8745770" cy="1954887"/>
          </a:xfrm>
        </p:grpSpPr>
        <p:sp>
          <p:nvSpPr>
            <p:cNvPr id="91" name="Rechthoek 90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Rechthoek 91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Rechthoek 92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Rechthoek 93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Rechthoek 94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Rechthoek 95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Rechthoek 96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98" name="Groep 97"/>
          <p:cNvGrpSpPr/>
          <p:nvPr/>
        </p:nvGrpSpPr>
        <p:grpSpPr>
          <a:xfrm rot="4896723">
            <a:off x="4569744" y="2419170"/>
            <a:ext cx="8745770" cy="1954887"/>
            <a:chOff x="1420372" y="4161518"/>
            <a:chExt cx="8745770" cy="1954887"/>
          </a:xfrm>
        </p:grpSpPr>
        <p:sp>
          <p:nvSpPr>
            <p:cNvPr id="99" name="Rechthoek 98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Rechthoek 99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Rechthoek 100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Rechthoek 101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Rechthoek 102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4" name="Rechthoek 103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Rechthoek 104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Ovaal 7"/>
          <p:cNvSpPr/>
          <p:nvPr/>
        </p:nvSpPr>
        <p:spPr>
          <a:xfrm>
            <a:off x="3194157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4120675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al 26"/>
          <p:cNvSpPr/>
          <p:nvPr/>
        </p:nvSpPr>
        <p:spPr>
          <a:xfrm>
            <a:off x="5062850" y="2996743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/>
          <p:cNvSpPr/>
          <p:nvPr/>
        </p:nvSpPr>
        <p:spPr>
          <a:xfrm>
            <a:off x="5991116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al 31"/>
          <p:cNvSpPr/>
          <p:nvPr/>
        </p:nvSpPr>
        <p:spPr>
          <a:xfrm>
            <a:off x="6917635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/>
          <p:cNvSpPr/>
          <p:nvPr/>
        </p:nvSpPr>
        <p:spPr>
          <a:xfrm>
            <a:off x="7859809" y="2996743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/>
          <p:cNvSpPr/>
          <p:nvPr/>
        </p:nvSpPr>
        <p:spPr>
          <a:xfrm>
            <a:off x="8788076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Rydberg Tweezers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5395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7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/>
        </p:nvGrpSpPr>
        <p:grpSpPr>
          <a:xfrm rot="4896723">
            <a:off x="-1105238" y="2237802"/>
            <a:ext cx="8745770" cy="1954887"/>
            <a:chOff x="1420372" y="4161518"/>
            <a:chExt cx="8745770" cy="1954887"/>
          </a:xfrm>
        </p:grpSpPr>
        <p:sp>
          <p:nvSpPr>
            <p:cNvPr id="45" name="Rechthoek 44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Rechthoek 49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Rechthoek 50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Rechthoek 51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Rechthoek 52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Rechthoek 53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7" name="Groep 56"/>
          <p:cNvGrpSpPr/>
          <p:nvPr/>
        </p:nvGrpSpPr>
        <p:grpSpPr>
          <a:xfrm rot="4896723">
            <a:off x="-177882" y="2268030"/>
            <a:ext cx="8745770" cy="1954887"/>
            <a:chOff x="1420372" y="4161518"/>
            <a:chExt cx="8745770" cy="1954887"/>
          </a:xfrm>
        </p:grpSpPr>
        <p:sp>
          <p:nvSpPr>
            <p:cNvPr id="58" name="Rechthoek 57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Rechthoek 58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Rechthoek 59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Rechthoek 60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Rechthoek 61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Rechthoek 63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Rechthoek 64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6" name="Groep 65"/>
          <p:cNvGrpSpPr/>
          <p:nvPr/>
        </p:nvGrpSpPr>
        <p:grpSpPr>
          <a:xfrm rot="4896723">
            <a:off x="777184" y="2298258"/>
            <a:ext cx="8745770" cy="1954887"/>
            <a:chOff x="1420372" y="4161518"/>
            <a:chExt cx="8745770" cy="1954887"/>
          </a:xfrm>
        </p:grpSpPr>
        <p:sp>
          <p:nvSpPr>
            <p:cNvPr id="67" name="Rechthoek 66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Rechthoek 67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Rechthoek 68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Rechthoek 69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Rechthoek 70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Rechthoek 71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4" name="Groep 73"/>
          <p:cNvGrpSpPr/>
          <p:nvPr/>
        </p:nvGrpSpPr>
        <p:grpSpPr>
          <a:xfrm rot="4896723">
            <a:off x="1746105" y="2328486"/>
            <a:ext cx="8745770" cy="1954887"/>
            <a:chOff x="1420372" y="4161518"/>
            <a:chExt cx="8745770" cy="1954887"/>
          </a:xfrm>
        </p:grpSpPr>
        <p:sp>
          <p:nvSpPr>
            <p:cNvPr id="75" name="Rechthoek 74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Rechthoek 75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Rechthoek 76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Rechthoek 77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Rechthoek 78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Rechthoek 79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Rechthoek 80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82" name="Groep 81"/>
          <p:cNvGrpSpPr/>
          <p:nvPr/>
        </p:nvGrpSpPr>
        <p:grpSpPr>
          <a:xfrm rot="4896723">
            <a:off x="2715026" y="2358714"/>
            <a:ext cx="8745770" cy="1954887"/>
            <a:chOff x="1420372" y="4161518"/>
            <a:chExt cx="8745770" cy="1954887"/>
          </a:xfrm>
        </p:grpSpPr>
        <p:sp>
          <p:nvSpPr>
            <p:cNvPr id="83" name="Rechthoek 82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Rechthoek 83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Rechthoek 84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Rechthoek 85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Rechthoek 86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Rechthoek 87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Rechthoek 88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90" name="Groep 89"/>
          <p:cNvGrpSpPr/>
          <p:nvPr/>
        </p:nvGrpSpPr>
        <p:grpSpPr>
          <a:xfrm rot="4896723">
            <a:off x="3614677" y="2388942"/>
            <a:ext cx="8745770" cy="1954887"/>
            <a:chOff x="1420372" y="4161518"/>
            <a:chExt cx="8745770" cy="1954887"/>
          </a:xfrm>
        </p:grpSpPr>
        <p:sp>
          <p:nvSpPr>
            <p:cNvPr id="91" name="Rechthoek 90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Rechthoek 91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Rechthoek 92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Rechthoek 93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Rechthoek 94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Rechthoek 95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Rechthoek 96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98" name="Groep 97"/>
          <p:cNvGrpSpPr/>
          <p:nvPr/>
        </p:nvGrpSpPr>
        <p:grpSpPr>
          <a:xfrm rot="4896723">
            <a:off x="4569744" y="2419170"/>
            <a:ext cx="8745770" cy="1954887"/>
            <a:chOff x="1420372" y="4161518"/>
            <a:chExt cx="8745770" cy="1954887"/>
          </a:xfrm>
        </p:grpSpPr>
        <p:sp>
          <p:nvSpPr>
            <p:cNvPr id="99" name="Rechthoek 98"/>
            <p:cNvSpPr/>
            <p:nvPr/>
          </p:nvSpPr>
          <p:spPr>
            <a:xfrm>
              <a:off x="1489653" y="41615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Rechthoek 99"/>
            <p:cNvSpPr/>
            <p:nvPr/>
          </p:nvSpPr>
          <p:spPr>
            <a:xfrm rot="150695">
              <a:off x="1448087" y="420307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Rechthoek 100"/>
            <p:cNvSpPr/>
            <p:nvPr/>
          </p:nvSpPr>
          <p:spPr>
            <a:xfrm rot="325389">
              <a:off x="1434231" y="418921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Rechthoek 101"/>
            <p:cNvSpPr/>
            <p:nvPr/>
          </p:nvSpPr>
          <p:spPr>
            <a:xfrm rot="577482">
              <a:off x="1420375" y="421692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Rechthoek 102"/>
            <p:cNvSpPr/>
            <p:nvPr/>
          </p:nvSpPr>
          <p:spPr>
            <a:xfrm rot="550566">
              <a:off x="1420374" y="418920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4" name="Rechthoek 103"/>
            <p:cNvSpPr/>
            <p:nvPr/>
          </p:nvSpPr>
          <p:spPr>
            <a:xfrm rot="798142">
              <a:off x="1420373" y="4189203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Rechthoek 104"/>
            <p:cNvSpPr/>
            <p:nvPr/>
          </p:nvSpPr>
          <p:spPr>
            <a:xfrm rot="941980">
              <a:off x="1420372" y="4189198"/>
              <a:ext cx="8676489" cy="189948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rgbClr val="FFF4E5">
                    <a:alpha val="0"/>
                  </a:srgbClr>
                </a:gs>
                <a:gs pos="57000">
                  <a:srgbClr val="FF0000">
                    <a:alpha val="9000"/>
                  </a:srgbClr>
                </a:gs>
                <a:gs pos="84000">
                  <a:schemeClr val="bg1">
                    <a:alpha val="0"/>
                  </a:schemeClr>
                </a:gs>
                <a:gs pos="100000">
                  <a:schemeClr val="bg1">
                    <a:alpha val="0"/>
                    <a:lumMod val="18000"/>
                    <a:lumOff val="82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3675253" y="1604444"/>
            <a:ext cx="3450202" cy="3450202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6000"/>
                </a:schemeClr>
              </a:gs>
              <a:gs pos="40000">
                <a:schemeClr val="accent1">
                  <a:lumMod val="62000"/>
                  <a:lumOff val="38000"/>
                  <a:alpha val="38000"/>
                </a:schemeClr>
              </a:gs>
              <a:gs pos="71000">
                <a:schemeClr val="bg1">
                  <a:alpha val="0"/>
                  <a:lumMod val="9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8" name="Ovaal 107"/>
          <p:cNvSpPr/>
          <p:nvPr/>
        </p:nvSpPr>
        <p:spPr>
          <a:xfrm>
            <a:off x="1729199" y="1490144"/>
            <a:ext cx="3450202" cy="3450202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6000"/>
                </a:schemeClr>
              </a:gs>
              <a:gs pos="40000">
                <a:schemeClr val="accent1">
                  <a:lumMod val="62000"/>
                  <a:lumOff val="38000"/>
                  <a:alpha val="38000"/>
                </a:schemeClr>
              </a:gs>
              <a:gs pos="71000">
                <a:schemeClr val="bg1">
                  <a:alpha val="0"/>
                  <a:lumMod val="9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7323805" y="1436667"/>
            <a:ext cx="3450202" cy="3450202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6000"/>
                </a:schemeClr>
              </a:gs>
              <a:gs pos="40000">
                <a:schemeClr val="accent1">
                  <a:lumMod val="62000"/>
                  <a:lumOff val="38000"/>
                  <a:alpha val="38000"/>
                </a:schemeClr>
              </a:gs>
              <a:gs pos="71000">
                <a:schemeClr val="bg1">
                  <a:alpha val="0"/>
                  <a:lumMod val="98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3194157" y="2996744"/>
            <a:ext cx="437004" cy="437004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4120675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al 26"/>
          <p:cNvSpPr/>
          <p:nvPr/>
        </p:nvSpPr>
        <p:spPr>
          <a:xfrm>
            <a:off x="5062850" y="2996743"/>
            <a:ext cx="437004" cy="437004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/>
          <p:cNvSpPr/>
          <p:nvPr/>
        </p:nvSpPr>
        <p:spPr>
          <a:xfrm>
            <a:off x="5991116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al 31"/>
          <p:cNvSpPr/>
          <p:nvPr/>
        </p:nvSpPr>
        <p:spPr>
          <a:xfrm>
            <a:off x="6917635" y="2996744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/>
          <p:cNvSpPr/>
          <p:nvPr/>
        </p:nvSpPr>
        <p:spPr>
          <a:xfrm>
            <a:off x="7859809" y="2996743"/>
            <a:ext cx="437004" cy="437004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/>
          <p:cNvSpPr/>
          <p:nvPr/>
        </p:nvSpPr>
        <p:spPr>
          <a:xfrm>
            <a:off x="8788076" y="2996744"/>
            <a:ext cx="437004" cy="437004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  <a:sp3d extrusionH="44450" prstMaterial="plastic">
            <a:bevelT w="222250" h="298450"/>
            <a:bevelB h="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9" name="The Idea of Variational Quantum Simulation…"/>
          <p:cNvSpPr txBox="1"/>
          <p:nvPr/>
        </p:nvSpPr>
        <p:spPr>
          <a:xfrm>
            <a:off x="2482020" y="1543915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Realises quantum simulation of long-range Ising model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10" name="The Idea of Variational Quantum Simulation…"/>
          <p:cNvSpPr txBox="1"/>
          <p:nvPr/>
        </p:nvSpPr>
        <p:spPr>
          <a:xfrm>
            <a:off x="2412704" y="5990431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Arbitrary geometries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11" name="The Idea of Variational Quantum Simulation…"/>
          <p:cNvSpPr txBox="1"/>
          <p:nvPr/>
        </p:nvSpPr>
        <p:spPr>
          <a:xfrm>
            <a:off x="2440732" y="4277288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MHz ~ GHz  interaction strengths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12" name="The Idea of Variational Quantum Simulation…"/>
          <p:cNvSpPr txBox="1"/>
          <p:nvPr/>
        </p:nvSpPr>
        <p:spPr>
          <a:xfrm>
            <a:off x="2412704" y="4865843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Coherence times of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100s of microseconds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13" name="The Idea of Variational Quantum Simulation…"/>
          <p:cNvSpPr txBox="1"/>
          <p:nvPr/>
        </p:nvSpPr>
        <p:spPr>
          <a:xfrm>
            <a:off x="2412704" y="5422524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More exotic interactions possible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14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Rydberg Tweezers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41273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Rydberg Tweezers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89" y="1297661"/>
            <a:ext cx="5827638" cy="4621358"/>
          </a:xfrm>
          <a:prstGeom prst="rect">
            <a:avLst/>
          </a:prstGeom>
        </p:spPr>
      </p:pic>
      <p:sp>
        <p:nvSpPr>
          <p:cNvPr id="59" name="The Idea of Variational Quantum Simulation…"/>
          <p:cNvSpPr txBox="1"/>
          <p:nvPr/>
        </p:nvSpPr>
        <p:spPr>
          <a:xfrm>
            <a:off x="3670345" y="6149242"/>
            <a:ext cx="6348726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D. Barredo et al., Nature 561, 79 (2018)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7234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Rydberg Tweezers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27" name="R. Blatt, Innsbruck"/>
          <p:cNvSpPr txBox="1"/>
          <p:nvPr/>
        </p:nvSpPr>
        <p:spPr>
          <a:xfrm>
            <a:off x="595403" y="3070985"/>
            <a:ext cx="6069888" cy="5576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2400" kern="0">
                <a:sym typeface="Wingdings" panose="05000000000000000000" pitchFamily="2" charset="2"/>
              </a:rPr>
              <a:t></a:t>
            </a:r>
            <a:r>
              <a:rPr lang="nl-NL" sz="2400" kern="0"/>
              <a:t>  </a:t>
            </a:r>
            <a:r>
              <a:rPr lang="nl-NL" sz="2400" kern="0" smtClean="0"/>
              <a:t>51 qubit quantum dynamics (Harvard)</a:t>
            </a:r>
            <a:endParaRPr sz="2400" kern="0"/>
          </a:p>
        </p:txBody>
      </p:sp>
      <p:sp>
        <p:nvSpPr>
          <p:cNvPr id="40" name="H. Bernien et al., Nature 2017"/>
          <p:cNvSpPr txBox="1"/>
          <p:nvPr/>
        </p:nvSpPr>
        <p:spPr>
          <a:xfrm>
            <a:off x="7714263" y="6008446"/>
            <a:ext cx="3529528" cy="43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150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sz="1800" kern="0"/>
              <a:t>H. Bernien et al., Nature 2017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66" y="3638666"/>
            <a:ext cx="3748121" cy="2471843"/>
          </a:xfrm>
          <a:prstGeom prst="rect">
            <a:avLst/>
          </a:prstGeom>
        </p:spPr>
      </p:pic>
      <p:sp>
        <p:nvSpPr>
          <p:cNvPr id="45" name="R. Blatt, Innsbruck"/>
          <p:cNvSpPr txBox="1"/>
          <p:nvPr/>
        </p:nvSpPr>
        <p:spPr>
          <a:xfrm>
            <a:off x="417194" y="1984955"/>
            <a:ext cx="6069888" cy="5576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2400" kern="0">
                <a:sym typeface="Wingdings" panose="05000000000000000000" pitchFamily="2" charset="2"/>
              </a:rPr>
              <a:t></a:t>
            </a:r>
            <a:r>
              <a:rPr lang="nl-NL" sz="2400" kern="0"/>
              <a:t>  </a:t>
            </a:r>
            <a:r>
              <a:rPr lang="nl-NL" sz="2400" kern="0" smtClean="0"/>
              <a:t>Ising dynamics 30 particles (Orsay)</a:t>
            </a:r>
            <a:endParaRPr sz="2400" kern="0"/>
          </a:p>
        </p:txBody>
      </p:sp>
      <p:sp>
        <p:nvSpPr>
          <p:cNvPr id="57" name="R. Blatt, Innsbruck"/>
          <p:cNvSpPr txBox="1"/>
          <p:nvPr/>
        </p:nvSpPr>
        <p:spPr>
          <a:xfrm>
            <a:off x="556075" y="2536256"/>
            <a:ext cx="6069888" cy="5576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2400" kern="0">
                <a:sym typeface="Wingdings" panose="05000000000000000000" pitchFamily="2" charset="2"/>
              </a:rPr>
              <a:t></a:t>
            </a:r>
            <a:r>
              <a:rPr lang="nl-NL" sz="2400" kern="0"/>
              <a:t>  </a:t>
            </a:r>
            <a:r>
              <a:rPr lang="nl-NL" sz="2400" kern="0" smtClean="0"/>
              <a:t>Topological order 14 particles (Orsay)</a:t>
            </a:r>
            <a:endParaRPr sz="2400" kern="0"/>
          </a:p>
        </p:txBody>
      </p:sp>
      <p:sp>
        <p:nvSpPr>
          <p:cNvPr id="58" name="R. Blatt, Innsbruck"/>
          <p:cNvSpPr txBox="1"/>
          <p:nvPr/>
        </p:nvSpPr>
        <p:spPr>
          <a:xfrm>
            <a:off x="671990" y="3615545"/>
            <a:ext cx="4883236" cy="5576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2400" kern="0">
                <a:sym typeface="Wingdings" panose="05000000000000000000" pitchFamily="2" charset="2"/>
              </a:rPr>
              <a:t></a:t>
            </a:r>
            <a:r>
              <a:rPr lang="nl-NL" sz="2400" kern="0"/>
              <a:t>  </a:t>
            </a:r>
            <a:r>
              <a:rPr lang="nl-NL" sz="2400" kern="0" smtClean="0"/>
              <a:t>20 qubit GHZ states (Harvard)</a:t>
            </a:r>
            <a:endParaRPr sz="2400" kern="0"/>
          </a:p>
        </p:txBody>
      </p:sp>
      <p:grpSp>
        <p:nvGrpSpPr>
          <p:cNvPr id="7" name="Groep 6"/>
          <p:cNvGrpSpPr/>
          <p:nvPr/>
        </p:nvGrpSpPr>
        <p:grpSpPr>
          <a:xfrm>
            <a:off x="7363364" y="1143785"/>
            <a:ext cx="4231326" cy="2381329"/>
            <a:chOff x="7363364" y="1143785"/>
            <a:chExt cx="4231326" cy="2381329"/>
          </a:xfrm>
        </p:grpSpPr>
        <p:sp>
          <p:nvSpPr>
            <p:cNvPr id="44" name="H. Bernien et al., Nature 2017"/>
            <p:cNvSpPr txBox="1"/>
            <p:nvPr/>
          </p:nvSpPr>
          <p:spPr>
            <a:xfrm>
              <a:off x="7975422" y="2796797"/>
              <a:ext cx="3341507" cy="4312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/>
            <a:lstStyle>
              <a:lvl1pPr>
                <a:defRPr sz="1500">
                  <a:solidFill>
                    <a:srgbClr val="063133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800" kern="0"/>
                <a:t>Labuhn</a:t>
              </a:r>
              <a:r>
                <a:rPr sz="1800" kern="0"/>
                <a:t> et al., Nature 201</a:t>
              </a:r>
              <a:r>
                <a:rPr lang="nl-NL" sz="1800" kern="0"/>
                <a:t>6</a:t>
              </a:r>
              <a:endParaRPr sz="1800" kern="0"/>
            </a:p>
          </p:txBody>
        </p:sp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242" y="1143785"/>
              <a:ext cx="2401939" cy="1637685"/>
            </a:xfrm>
            <a:prstGeom prst="rect">
              <a:avLst/>
            </a:prstGeom>
          </p:spPr>
        </p:pic>
        <p:sp>
          <p:nvSpPr>
            <p:cNvPr id="28" name="H. Bernien et al., Nature 2017"/>
            <p:cNvSpPr txBox="1"/>
            <p:nvPr/>
          </p:nvSpPr>
          <p:spPr>
            <a:xfrm>
              <a:off x="7363364" y="3093885"/>
              <a:ext cx="4231326" cy="4312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/>
            <a:lstStyle>
              <a:lvl1pPr>
                <a:defRPr sz="1500">
                  <a:solidFill>
                    <a:srgbClr val="063133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800"/>
                <a:t>de </a:t>
              </a:r>
              <a:r>
                <a:rPr lang="nl-NL" sz="1800" smtClean="0"/>
                <a:t>Léséleuc et al.</a:t>
              </a:r>
              <a:r>
                <a:rPr sz="1800" kern="0" smtClean="0"/>
                <a:t>, </a:t>
              </a:r>
              <a:r>
                <a:rPr lang="nl-NL" sz="1800" kern="0" smtClean="0"/>
                <a:t>Science 2019</a:t>
              </a:r>
              <a:endParaRPr sz="1800" kern="0"/>
            </a:p>
          </p:txBody>
        </p:sp>
      </p:grpSp>
      <p:sp>
        <p:nvSpPr>
          <p:cNvPr id="33" name="R. Blatt, Innsbruck"/>
          <p:cNvSpPr txBox="1"/>
          <p:nvPr/>
        </p:nvSpPr>
        <p:spPr>
          <a:xfrm>
            <a:off x="671990" y="4416019"/>
            <a:ext cx="6069888" cy="5576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2400" kern="0">
                <a:sym typeface="Wingdings" panose="05000000000000000000" pitchFamily="2" charset="2"/>
              </a:rPr>
              <a:t></a:t>
            </a:r>
            <a:r>
              <a:rPr lang="nl-NL" sz="2400" kern="0"/>
              <a:t>  </a:t>
            </a:r>
            <a:r>
              <a:rPr lang="nl-NL" sz="2400" b="1" kern="0" smtClean="0"/>
              <a:t>MANY</a:t>
            </a:r>
            <a:r>
              <a:rPr lang="nl-NL" sz="2400" kern="0" smtClean="0"/>
              <a:t> new experiments coming online</a:t>
            </a:r>
            <a:endParaRPr sz="2400" kern="0"/>
          </a:p>
        </p:txBody>
      </p:sp>
    </p:spTree>
    <p:extLst>
      <p:ext uri="{BB962C8B-B14F-4D97-AF65-F5344CB8AC3E}">
        <p14:creationId xmlns:p14="http://schemas.microsoft.com/office/powerpoint/2010/main" val="15434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" grpId="0" animBg="1"/>
      <p:bldP spid="45" grpId="0"/>
      <p:bldP spid="57" grpId="0"/>
      <p:bldP spid="58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2158695" y="187029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Quantum simulation platforms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2209" name="3) Theoretical Outlook"/>
          <p:cNvSpPr txBox="1"/>
          <p:nvPr/>
        </p:nvSpPr>
        <p:spPr>
          <a:xfrm>
            <a:off x="2152681" y="4592084"/>
            <a:ext cx="816825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2250" kern="0"/>
              <a:t>4</a:t>
            </a:r>
            <a:r>
              <a:rPr sz="2250" kern="0" smtClean="0"/>
              <a:t>) </a:t>
            </a:r>
            <a:r>
              <a:rPr lang="nl-NL" sz="2250" kern="0" smtClean="0"/>
              <a:t>Summary &amp; Outlook</a:t>
            </a:r>
            <a:endParaRPr sz="2250" kern="0"/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Outline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4" name="The Idea of Variational Quantum Simulation…"/>
          <p:cNvSpPr txBox="1"/>
          <p:nvPr/>
        </p:nvSpPr>
        <p:spPr>
          <a:xfrm>
            <a:off x="2158695" y="3015750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 startAt="2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Variational ground </a:t>
            </a: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s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tates with 20 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5" name="The Idea of Variational Quantum Simulation…"/>
          <p:cNvSpPr txBox="1"/>
          <p:nvPr/>
        </p:nvSpPr>
        <p:spPr>
          <a:xfrm>
            <a:off x="2152681" y="383198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3)  Verification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0" name="The Idea of Variational Quantum Simulation…"/>
          <p:cNvSpPr txBox="1"/>
          <p:nvPr/>
        </p:nvSpPr>
        <p:spPr>
          <a:xfrm>
            <a:off x="2782944" y="232072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Optical lattices, Rydberg tweezers, trapped 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725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/>
          <p:cNvSpPr/>
          <p:nvPr/>
        </p:nvSpPr>
        <p:spPr>
          <a:xfrm>
            <a:off x="3448170" y="1750097"/>
            <a:ext cx="3411211" cy="3340089"/>
          </a:xfrm>
          <a:custGeom>
            <a:avLst/>
            <a:gdLst>
              <a:gd name="connsiteX0" fmla="*/ 0 w 1181100"/>
              <a:gd name="connsiteY0" fmla="*/ 0 h 1968071"/>
              <a:gd name="connsiteX1" fmla="*/ 333375 w 1181100"/>
              <a:gd name="connsiteY1" fmla="*/ 1733550 h 1968071"/>
              <a:gd name="connsiteX2" fmla="*/ 828675 w 1181100"/>
              <a:gd name="connsiteY2" fmla="*/ 1771650 h 1968071"/>
              <a:gd name="connsiteX3" fmla="*/ 1181100 w 1181100"/>
              <a:gd name="connsiteY3" fmla="*/ 66675 h 196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100" h="1968071">
                <a:moveTo>
                  <a:pt x="0" y="0"/>
                </a:moveTo>
                <a:cubicBezTo>
                  <a:pt x="97631" y="719137"/>
                  <a:pt x="195263" y="1438275"/>
                  <a:pt x="333375" y="1733550"/>
                </a:cubicBezTo>
                <a:cubicBezTo>
                  <a:pt x="471487" y="2028825"/>
                  <a:pt x="687388" y="2049462"/>
                  <a:pt x="828675" y="1771650"/>
                </a:cubicBezTo>
                <a:cubicBezTo>
                  <a:pt x="969962" y="1493838"/>
                  <a:pt x="1075531" y="780256"/>
                  <a:pt x="1181100" y="6667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3811138" y="3139110"/>
            <a:ext cx="2604163" cy="2604162"/>
            <a:chOff x="5220838" y="273906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5220838" y="273906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6308622" y="384728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935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18"/>
          <p:cNvGrpSpPr/>
          <p:nvPr/>
        </p:nvGrpSpPr>
        <p:grpSpPr>
          <a:xfrm>
            <a:off x="2805448" y="1750097"/>
            <a:ext cx="4738352" cy="3340089"/>
            <a:chOff x="4215149" y="2175536"/>
            <a:chExt cx="2176126" cy="2514600"/>
          </a:xfrm>
        </p:grpSpPr>
        <p:sp>
          <p:nvSpPr>
            <p:cNvPr id="42" name="Vrije vorm 41"/>
            <p:cNvSpPr/>
            <p:nvPr/>
          </p:nvSpPr>
          <p:spPr>
            <a:xfrm>
              <a:off x="4215149" y="2689634"/>
              <a:ext cx="2176126" cy="471464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7801 h 827465"/>
                <a:gd name="connsiteX1" fmla="*/ 1435510 w 6351639"/>
                <a:gd name="connsiteY1" fmla="*/ 679982 h 827465"/>
                <a:gd name="connsiteX2" fmla="*/ 2206339 w 6351639"/>
                <a:gd name="connsiteY2" fmla="*/ 294090 h 827465"/>
                <a:gd name="connsiteX3" fmla="*/ 3057833 w 6351639"/>
                <a:gd name="connsiteY3" fmla="*/ 11388 h 827465"/>
                <a:gd name="connsiteX4" fmla="*/ 4866968 w 6351639"/>
                <a:gd name="connsiteY4" fmla="*/ 689814 h 827465"/>
                <a:gd name="connsiteX5" fmla="*/ 6351639 w 6351639"/>
                <a:gd name="connsiteY5" fmla="*/ 827465 h 827465"/>
                <a:gd name="connsiteX6" fmla="*/ 6351639 w 6351639"/>
                <a:gd name="connsiteY6" fmla="*/ 827465 h 827465"/>
                <a:gd name="connsiteX0" fmla="*/ 0 w 6351639"/>
                <a:gd name="connsiteY0" fmla="*/ 797080 h 816744"/>
                <a:gd name="connsiteX1" fmla="*/ 1435510 w 6351639"/>
                <a:gd name="connsiteY1" fmla="*/ 669261 h 816744"/>
                <a:gd name="connsiteX2" fmla="*/ 2206339 w 6351639"/>
                <a:gd name="connsiteY2" fmla="*/ 283369 h 816744"/>
                <a:gd name="connsiteX3" fmla="*/ 3057833 w 6351639"/>
                <a:gd name="connsiteY3" fmla="*/ 667 h 816744"/>
                <a:gd name="connsiteX4" fmla="*/ 4017767 w 6351639"/>
                <a:gd name="connsiteY4" fmla="*/ 362265 h 816744"/>
                <a:gd name="connsiteX5" fmla="*/ 4866968 w 6351639"/>
                <a:gd name="connsiteY5" fmla="*/ 679093 h 816744"/>
                <a:gd name="connsiteX6" fmla="*/ 6351639 w 6351639"/>
                <a:gd name="connsiteY6" fmla="*/ 816744 h 816744"/>
                <a:gd name="connsiteX7" fmla="*/ 6351639 w 6351639"/>
                <a:gd name="connsiteY7" fmla="*/ 816744 h 816744"/>
                <a:gd name="connsiteX0" fmla="*/ 0 w 6351639"/>
                <a:gd name="connsiteY0" fmla="*/ 521077 h 1098860"/>
                <a:gd name="connsiteX1" fmla="*/ 1435510 w 6351639"/>
                <a:gd name="connsiteY1" fmla="*/ 393258 h 1098860"/>
                <a:gd name="connsiteX2" fmla="*/ 2206339 w 6351639"/>
                <a:gd name="connsiteY2" fmla="*/ 7366 h 1098860"/>
                <a:gd name="connsiteX3" fmla="*/ 3118893 w 6351639"/>
                <a:gd name="connsiteY3" fmla="*/ 1098747 h 1098860"/>
                <a:gd name="connsiteX4" fmla="*/ 4017767 w 6351639"/>
                <a:gd name="connsiteY4" fmla="*/ 86262 h 1098860"/>
                <a:gd name="connsiteX5" fmla="*/ 4866968 w 6351639"/>
                <a:gd name="connsiteY5" fmla="*/ 403090 h 1098860"/>
                <a:gd name="connsiteX6" fmla="*/ 6351639 w 6351639"/>
                <a:gd name="connsiteY6" fmla="*/ 540741 h 1098860"/>
                <a:gd name="connsiteX7" fmla="*/ 6351639 w 6351639"/>
                <a:gd name="connsiteY7" fmla="*/ 540741 h 1098860"/>
                <a:gd name="connsiteX0" fmla="*/ 0 w 6351639"/>
                <a:gd name="connsiteY0" fmla="*/ 521609 h 1013932"/>
                <a:gd name="connsiteX1" fmla="*/ 1435510 w 6351639"/>
                <a:gd name="connsiteY1" fmla="*/ 393790 h 1013932"/>
                <a:gd name="connsiteX2" fmla="*/ 2206339 w 6351639"/>
                <a:gd name="connsiteY2" fmla="*/ 7898 h 1013932"/>
                <a:gd name="connsiteX3" fmla="*/ 3108716 w 6351639"/>
                <a:gd name="connsiteY3" fmla="*/ 1013810 h 1013932"/>
                <a:gd name="connsiteX4" fmla="*/ 4017767 w 6351639"/>
                <a:gd name="connsiteY4" fmla="*/ 86794 h 1013932"/>
                <a:gd name="connsiteX5" fmla="*/ 4866968 w 6351639"/>
                <a:gd name="connsiteY5" fmla="*/ 403622 h 1013932"/>
                <a:gd name="connsiteX6" fmla="*/ 6351639 w 6351639"/>
                <a:gd name="connsiteY6" fmla="*/ 541273 h 1013932"/>
                <a:gd name="connsiteX7" fmla="*/ 6351639 w 6351639"/>
                <a:gd name="connsiteY7" fmla="*/ 541273 h 1013932"/>
                <a:gd name="connsiteX0" fmla="*/ 0 w 6351639"/>
                <a:gd name="connsiteY0" fmla="*/ 521525 h 1013726"/>
                <a:gd name="connsiteX1" fmla="*/ 1435510 w 6351639"/>
                <a:gd name="connsiteY1" fmla="*/ 393706 h 1013726"/>
                <a:gd name="connsiteX2" fmla="*/ 2206339 w 6351639"/>
                <a:gd name="connsiteY2" fmla="*/ 7814 h 1013726"/>
                <a:gd name="connsiteX3" fmla="*/ 3108716 w 6351639"/>
                <a:gd name="connsiteY3" fmla="*/ 1013726 h 1013726"/>
                <a:gd name="connsiteX4" fmla="*/ 4017767 w 6351639"/>
                <a:gd name="connsiteY4" fmla="*/ 86710 h 1013726"/>
                <a:gd name="connsiteX5" fmla="*/ 4866968 w 6351639"/>
                <a:gd name="connsiteY5" fmla="*/ 403538 h 1013726"/>
                <a:gd name="connsiteX6" fmla="*/ 6351639 w 6351639"/>
                <a:gd name="connsiteY6" fmla="*/ 541189 h 1013726"/>
                <a:gd name="connsiteX7" fmla="*/ 6351639 w 6351639"/>
                <a:gd name="connsiteY7" fmla="*/ 541189 h 1013726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33"/>
                <a:gd name="connsiteX1" fmla="*/ 1435510 w 6351639"/>
                <a:gd name="connsiteY1" fmla="*/ 393863 h 1014333"/>
                <a:gd name="connsiteX2" fmla="*/ 2206339 w 6351639"/>
                <a:gd name="connsiteY2" fmla="*/ 7971 h 1014333"/>
                <a:gd name="connsiteX3" fmla="*/ 3108716 w 6351639"/>
                <a:gd name="connsiteY3" fmla="*/ 1013883 h 1014333"/>
                <a:gd name="connsiteX4" fmla="*/ 3997414 w 6351639"/>
                <a:gd name="connsiteY4" fmla="*/ 152612 h 1014333"/>
                <a:gd name="connsiteX5" fmla="*/ 4866968 w 6351639"/>
                <a:gd name="connsiteY5" fmla="*/ 403695 h 1014333"/>
                <a:gd name="connsiteX6" fmla="*/ 6351639 w 6351639"/>
                <a:gd name="connsiteY6" fmla="*/ 541346 h 1014333"/>
                <a:gd name="connsiteX7" fmla="*/ 6351639 w 6351639"/>
                <a:gd name="connsiteY7" fmla="*/ 541346 h 1014333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85489 h 877693"/>
                <a:gd name="connsiteX1" fmla="*/ 1435510 w 6351639"/>
                <a:gd name="connsiteY1" fmla="*/ 257670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11625 w 6351639"/>
                <a:gd name="connsiteY1" fmla="*/ 290543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72685 w 6351639"/>
                <a:gd name="connsiteY1" fmla="*/ 303692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5669809 w 6046342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61671 w 5741045"/>
                <a:gd name="connsiteY5" fmla="*/ 267502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10789 w 5741045"/>
                <a:gd name="connsiteY5" fmla="*/ 293801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45" h="877693">
                  <a:moveTo>
                    <a:pt x="0" y="411787"/>
                  </a:moveTo>
                  <a:cubicBezTo>
                    <a:pt x="530288" y="405893"/>
                    <a:pt x="659028" y="371778"/>
                    <a:pt x="967388" y="303692"/>
                  </a:cubicBezTo>
                  <a:cubicBezTo>
                    <a:pt x="1275748" y="235606"/>
                    <a:pt x="1396594" y="88403"/>
                    <a:pt x="1850159" y="3269"/>
                  </a:cubicBezTo>
                  <a:cubicBezTo>
                    <a:pt x="2334254" y="-62141"/>
                    <a:pt x="2496426" y="875498"/>
                    <a:pt x="2803419" y="877690"/>
                  </a:cubicBezTo>
                  <a:cubicBezTo>
                    <a:pt x="3110412" y="879882"/>
                    <a:pt x="3309183" y="-50630"/>
                    <a:pt x="3692117" y="16419"/>
                  </a:cubicBezTo>
                  <a:cubicBezTo>
                    <a:pt x="4156464" y="122915"/>
                    <a:pt x="4169301" y="227916"/>
                    <a:pt x="4510789" y="293801"/>
                  </a:cubicBezTo>
                  <a:cubicBezTo>
                    <a:pt x="4852277" y="359686"/>
                    <a:pt x="5056008" y="408510"/>
                    <a:pt x="5741045" y="411728"/>
                  </a:cubicBezTo>
                  <a:lnTo>
                    <a:pt x="5669809" y="411728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Vrije vorm 39"/>
            <p:cNvSpPr/>
            <p:nvPr/>
          </p:nvSpPr>
          <p:spPr>
            <a:xfrm>
              <a:off x="4248698" y="3364927"/>
              <a:ext cx="2127820" cy="478142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0473 h 1055266"/>
                <a:gd name="connsiteX1" fmla="*/ 1435510 w 6351639"/>
                <a:gd name="connsiteY1" fmla="*/ 672654 h 1055266"/>
                <a:gd name="connsiteX2" fmla="*/ 3057833 w 6351639"/>
                <a:gd name="connsiteY2" fmla="*/ 4060 h 1055266"/>
                <a:gd name="connsiteX3" fmla="*/ 4704493 w 6351639"/>
                <a:gd name="connsiteY3" fmla="*/ 1024713 h 1055266"/>
                <a:gd name="connsiteX4" fmla="*/ 6351639 w 6351639"/>
                <a:gd name="connsiteY4" fmla="*/ 820137 h 1055266"/>
                <a:gd name="connsiteX5" fmla="*/ 6351639 w 6351639"/>
                <a:gd name="connsiteY5" fmla="*/ 820137 h 1055266"/>
                <a:gd name="connsiteX0" fmla="*/ 0 w 7443831"/>
                <a:gd name="connsiteY0" fmla="*/ 800473 h 1055266"/>
                <a:gd name="connsiteX1" fmla="*/ 1435510 w 7443831"/>
                <a:gd name="connsiteY1" fmla="*/ 672654 h 1055266"/>
                <a:gd name="connsiteX2" fmla="*/ 3057833 w 7443831"/>
                <a:gd name="connsiteY2" fmla="*/ 4060 h 1055266"/>
                <a:gd name="connsiteX3" fmla="*/ 4704493 w 7443831"/>
                <a:gd name="connsiteY3" fmla="*/ 1024713 h 1055266"/>
                <a:gd name="connsiteX4" fmla="*/ 6351639 w 7443831"/>
                <a:gd name="connsiteY4" fmla="*/ 820137 h 1055266"/>
                <a:gd name="connsiteX5" fmla="*/ 7443831 w 7443831"/>
                <a:gd name="connsiteY5" fmla="*/ 808855 h 1055266"/>
                <a:gd name="connsiteX0" fmla="*/ 0 w 7443831"/>
                <a:gd name="connsiteY0" fmla="*/ 800473 h 1066100"/>
                <a:gd name="connsiteX1" fmla="*/ 1435510 w 7443831"/>
                <a:gd name="connsiteY1" fmla="*/ 672654 h 1066100"/>
                <a:gd name="connsiteX2" fmla="*/ 3057833 w 7443831"/>
                <a:gd name="connsiteY2" fmla="*/ 4060 h 1066100"/>
                <a:gd name="connsiteX3" fmla="*/ 4704493 w 7443831"/>
                <a:gd name="connsiteY3" fmla="*/ 1024713 h 1066100"/>
                <a:gd name="connsiteX4" fmla="*/ 6162085 w 7443831"/>
                <a:gd name="connsiteY4" fmla="*/ 895352 h 1066100"/>
                <a:gd name="connsiteX5" fmla="*/ 7443831 w 7443831"/>
                <a:gd name="connsiteY5" fmla="*/ 808855 h 1066100"/>
                <a:gd name="connsiteX0" fmla="*/ 0 w 7443831"/>
                <a:gd name="connsiteY0" fmla="*/ 800473 h 1073600"/>
                <a:gd name="connsiteX1" fmla="*/ 1435510 w 7443831"/>
                <a:gd name="connsiteY1" fmla="*/ 672654 h 1073600"/>
                <a:gd name="connsiteX2" fmla="*/ 3057833 w 7443831"/>
                <a:gd name="connsiteY2" fmla="*/ 4060 h 1073600"/>
                <a:gd name="connsiteX3" fmla="*/ 4704493 w 7443831"/>
                <a:gd name="connsiteY3" fmla="*/ 1024713 h 1073600"/>
                <a:gd name="connsiteX4" fmla="*/ 6162085 w 7443831"/>
                <a:gd name="connsiteY4" fmla="*/ 895352 h 1073600"/>
                <a:gd name="connsiteX5" fmla="*/ 7443831 w 7443831"/>
                <a:gd name="connsiteY5" fmla="*/ 808855 h 1073600"/>
                <a:gd name="connsiteX0" fmla="*/ 0 w 7443831"/>
                <a:gd name="connsiteY0" fmla="*/ 800473 h 1073123"/>
                <a:gd name="connsiteX1" fmla="*/ 1435510 w 7443831"/>
                <a:gd name="connsiteY1" fmla="*/ 672654 h 1073123"/>
                <a:gd name="connsiteX2" fmla="*/ 3057833 w 7443831"/>
                <a:gd name="connsiteY2" fmla="*/ 4060 h 1073123"/>
                <a:gd name="connsiteX3" fmla="*/ 4704493 w 7443831"/>
                <a:gd name="connsiteY3" fmla="*/ 1024713 h 1073123"/>
                <a:gd name="connsiteX4" fmla="*/ 6162085 w 7443831"/>
                <a:gd name="connsiteY4" fmla="*/ 895352 h 1073123"/>
                <a:gd name="connsiteX5" fmla="*/ 7443831 w 7443831"/>
                <a:gd name="connsiteY5" fmla="*/ 808855 h 1073123"/>
                <a:gd name="connsiteX0" fmla="*/ 0 w 7443831"/>
                <a:gd name="connsiteY0" fmla="*/ 800473 h 1065953"/>
                <a:gd name="connsiteX1" fmla="*/ 1435510 w 7443831"/>
                <a:gd name="connsiteY1" fmla="*/ 672654 h 1065953"/>
                <a:gd name="connsiteX2" fmla="*/ 3057833 w 7443831"/>
                <a:gd name="connsiteY2" fmla="*/ 4060 h 1065953"/>
                <a:gd name="connsiteX3" fmla="*/ 4704493 w 7443831"/>
                <a:gd name="connsiteY3" fmla="*/ 1024713 h 1065953"/>
                <a:gd name="connsiteX4" fmla="*/ 6135006 w 7443831"/>
                <a:gd name="connsiteY4" fmla="*/ 857745 h 1065953"/>
                <a:gd name="connsiteX5" fmla="*/ 7443831 w 7443831"/>
                <a:gd name="connsiteY5" fmla="*/ 808855 h 1065953"/>
                <a:gd name="connsiteX0" fmla="*/ 0 w 7443831"/>
                <a:gd name="connsiteY0" fmla="*/ 251247 h 484039"/>
                <a:gd name="connsiteX1" fmla="*/ 1435510 w 7443831"/>
                <a:gd name="connsiteY1" fmla="*/ 123428 h 484039"/>
                <a:gd name="connsiteX2" fmla="*/ 3626495 w 7443831"/>
                <a:gd name="connsiteY2" fmla="*/ 15184 h 484039"/>
                <a:gd name="connsiteX3" fmla="*/ 4704493 w 7443831"/>
                <a:gd name="connsiteY3" fmla="*/ 475487 h 484039"/>
                <a:gd name="connsiteX4" fmla="*/ 6135006 w 7443831"/>
                <a:gd name="connsiteY4" fmla="*/ 308519 h 484039"/>
                <a:gd name="connsiteX5" fmla="*/ 7443831 w 7443831"/>
                <a:gd name="connsiteY5" fmla="*/ 259629 h 484039"/>
                <a:gd name="connsiteX0" fmla="*/ 0 w 7443831"/>
                <a:gd name="connsiteY0" fmla="*/ 241704 h 474496"/>
                <a:gd name="connsiteX1" fmla="*/ 2356200 w 7443831"/>
                <a:gd name="connsiteY1" fmla="*/ 211664 h 474496"/>
                <a:gd name="connsiteX2" fmla="*/ 3626495 w 7443831"/>
                <a:gd name="connsiteY2" fmla="*/ 5641 h 474496"/>
                <a:gd name="connsiteX3" fmla="*/ 4704493 w 7443831"/>
                <a:gd name="connsiteY3" fmla="*/ 465944 h 474496"/>
                <a:gd name="connsiteX4" fmla="*/ 6135006 w 7443831"/>
                <a:gd name="connsiteY4" fmla="*/ 298976 h 474496"/>
                <a:gd name="connsiteX5" fmla="*/ 7443831 w 7443831"/>
                <a:gd name="connsiteY5" fmla="*/ 250086 h 474496"/>
                <a:gd name="connsiteX0" fmla="*/ 0 w 7443831"/>
                <a:gd name="connsiteY0" fmla="*/ 241704 h 472716"/>
                <a:gd name="connsiteX1" fmla="*/ 2356200 w 7443831"/>
                <a:gd name="connsiteY1" fmla="*/ 211664 h 472716"/>
                <a:gd name="connsiteX2" fmla="*/ 3626495 w 7443831"/>
                <a:gd name="connsiteY2" fmla="*/ 5641 h 472716"/>
                <a:gd name="connsiteX3" fmla="*/ 4704493 w 7443831"/>
                <a:gd name="connsiteY3" fmla="*/ 465944 h 472716"/>
                <a:gd name="connsiteX4" fmla="*/ 6008637 w 7443831"/>
                <a:gd name="connsiteY4" fmla="*/ 276411 h 472716"/>
                <a:gd name="connsiteX5" fmla="*/ 7443831 w 7443831"/>
                <a:gd name="connsiteY5" fmla="*/ 250086 h 472716"/>
                <a:gd name="connsiteX0" fmla="*/ 0 w 6550220"/>
                <a:gd name="connsiteY0" fmla="*/ 241704 h 472716"/>
                <a:gd name="connsiteX1" fmla="*/ 2356200 w 6550220"/>
                <a:gd name="connsiteY1" fmla="*/ 211664 h 472716"/>
                <a:gd name="connsiteX2" fmla="*/ 3626495 w 6550220"/>
                <a:gd name="connsiteY2" fmla="*/ 5641 h 472716"/>
                <a:gd name="connsiteX3" fmla="*/ 4704493 w 6550220"/>
                <a:gd name="connsiteY3" fmla="*/ 465944 h 472716"/>
                <a:gd name="connsiteX4" fmla="*/ 6008637 w 6550220"/>
                <a:gd name="connsiteY4" fmla="*/ 276411 h 472716"/>
                <a:gd name="connsiteX5" fmla="*/ 6550220 w 6550220"/>
                <a:gd name="connsiteY5" fmla="*/ 265129 h 472716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1047375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0867" h="472758">
                  <a:moveTo>
                    <a:pt x="0" y="253028"/>
                  </a:moveTo>
                  <a:cubicBezTo>
                    <a:pt x="464628" y="254602"/>
                    <a:pt x="691185" y="252930"/>
                    <a:pt x="1047375" y="211706"/>
                  </a:cubicBezTo>
                  <a:cubicBezTo>
                    <a:pt x="1403565" y="170482"/>
                    <a:pt x="1775848" y="-36697"/>
                    <a:pt x="2137142" y="5683"/>
                  </a:cubicBezTo>
                  <a:cubicBezTo>
                    <a:pt x="2498436" y="48063"/>
                    <a:pt x="2818116" y="420858"/>
                    <a:pt x="3215140" y="465986"/>
                  </a:cubicBezTo>
                  <a:cubicBezTo>
                    <a:pt x="3612164" y="511114"/>
                    <a:pt x="3865652" y="317444"/>
                    <a:pt x="4519284" y="276453"/>
                  </a:cubicBezTo>
                  <a:lnTo>
                    <a:pt x="5060867" y="26517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4572751" y="3991815"/>
              <a:ext cx="1460664" cy="218750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1639" h="816081">
                  <a:moveTo>
                    <a:pt x="0" y="796417"/>
                  </a:moveTo>
                  <a:cubicBezTo>
                    <a:pt x="428522" y="843120"/>
                    <a:pt x="925871" y="801333"/>
                    <a:pt x="1435510" y="668598"/>
                  </a:cubicBezTo>
                  <a:cubicBezTo>
                    <a:pt x="1945149" y="535863"/>
                    <a:pt x="2485923" y="-1635"/>
                    <a:pt x="3057833" y="4"/>
                  </a:cubicBezTo>
                  <a:cubicBezTo>
                    <a:pt x="3629743" y="1643"/>
                    <a:pt x="4318000" y="542417"/>
                    <a:pt x="4866968" y="678430"/>
                  </a:cubicBezTo>
                  <a:cubicBezTo>
                    <a:pt x="5415936" y="814443"/>
                    <a:pt x="6104194" y="793139"/>
                    <a:pt x="6351639" y="816081"/>
                  </a:cubicBezTo>
                  <a:lnTo>
                    <a:pt x="6351639" y="81608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/>
            <p:cNvGrpSpPr/>
            <p:nvPr/>
          </p:nvGrpSpPr>
          <p:grpSpPr>
            <a:xfrm>
              <a:off x="4510324" y="2175536"/>
              <a:ext cx="1566626" cy="2514600"/>
              <a:chOff x="214549" y="1936896"/>
              <a:chExt cx="1566626" cy="2514600"/>
            </a:xfrm>
          </p:grpSpPr>
          <p:cxnSp>
            <p:nvCxnSpPr>
              <p:cNvPr id="9" name="Rechte verbindingslijn 8"/>
              <p:cNvCxnSpPr/>
              <p:nvPr/>
            </p:nvCxnSpPr>
            <p:spPr>
              <a:xfrm flipV="1">
                <a:off x="581025" y="3971925"/>
                <a:ext cx="809625" cy="952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/>
            </p:nvCxnSpPr>
            <p:spPr>
              <a:xfrm flipV="1">
                <a:off x="460982" y="3392504"/>
                <a:ext cx="1116246" cy="460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>
              <a:xfrm flipV="1">
                <a:off x="335196" y="2685612"/>
                <a:ext cx="1374053" cy="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Vrije vorm 5"/>
              <p:cNvSpPr/>
              <p:nvPr/>
            </p:nvSpPr>
            <p:spPr>
              <a:xfrm>
                <a:off x="214549" y="1936896"/>
                <a:ext cx="1566626" cy="2514600"/>
              </a:xfrm>
              <a:custGeom>
                <a:avLst/>
                <a:gdLst>
                  <a:gd name="connsiteX0" fmla="*/ 0 w 1181100"/>
                  <a:gd name="connsiteY0" fmla="*/ 0 h 1968071"/>
                  <a:gd name="connsiteX1" fmla="*/ 333375 w 1181100"/>
                  <a:gd name="connsiteY1" fmla="*/ 1733550 h 1968071"/>
                  <a:gd name="connsiteX2" fmla="*/ 828675 w 1181100"/>
                  <a:gd name="connsiteY2" fmla="*/ 1771650 h 1968071"/>
                  <a:gd name="connsiteX3" fmla="*/ 1181100 w 1181100"/>
                  <a:gd name="connsiteY3" fmla="*/ 66675 h 196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0" h="1968071">
                    <a:moveTo>
                      <a:pt x="0" y="0"/>
                    </a:moveTo>
                    <a:cubicBezTo>
                      <a:pt x="97631" y="719137"/>
                      <a:pt x="195263" y="1438275"/>
                      <a:pt x="333375" y="1733550"/>
                    </a:cubicBezTo>
                    <a:cubicBezTo>
                      <a:pt x="471487" y="2028825"/>
                      <a:pt x="687388" y="2049462"/>
                      <a:pt x="828675" y="1771650"/>
                    </a:cubicBezTo>
                    <a:cubicBezTo>
                      <a:pt x="969962" y="1493838"/>
                      <a:pt x="1075531" y="780256"/>
                      <a:pt x="1181100" y="66675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3811138" y="3139110"/>
            <a:ext cx="2604163" cy="2604162"/>
            <a:chOff x="5220838" y="273906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5220838" y="273906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6308622" y="384728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5" name="Groep 44"/>
          <p:cNvGrpSpPr/>
          <p:nvPr/>
        </p:nvGrpSpPr>
        <p:grpSpPr>
          <a:xfrm>
            <a:off x="1826482" y="2578042"/>
            <a:ext cx="869731" cy="2121856"/>
            <a:chOff x="1826482" y="2578042"/>
            <a:chExt cx="869731" cy="2121856"/>
          </a:xfrm>
        </p:grpSpPr>
        <p:pic>
          <p:nvPicPr>
            <p:cNvPr id="14" name="Afbeelding 1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248" y="4395098"/>
              <a:ext cx="862965" cy="304800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190" y="3547365"/>
              <a:ext cx="862965" cy="304800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482" y="2578042"/>
              <a:ext cx="862965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1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0671">
            <a:off x="6057021" y="5456210"/>
            <a:ext cx="1351315" cy="545491"/>
          </a:xfrm>
          <a:prstGeom prst="rect">
            <a:avLst/>
          </a:prstGeom>
        </p:spPr>
      </p:pic>
      <p:grpSp>
        <p:nvGrpSpPr>
          <p:cNvPr id="19" name="Groep 18"/>
          <p:cNvGrpSpPr/>
          <p:nvPr/>
        </p:nvGrpSpPr>
        <p:grpSpPr>
          <a:xfrm>
            <a:off x="2805448" y="1750097"/>
            <a:ext cx="4738352" cy="3340089"/>
            <a:chOff x="4215149" y="2175536"/>
            <a:chExt cx="2176126" cy="2514600"/>
          </a:xfrm>
        </p:grpSpPr>
        <p:sp>
          <p:nvSpPr>
            <p:cNvPr id="42" name="Vrije vorm 41"/>
            <p:cNvSpPr/>
            <p:nvPr/>
          </p:nvSpPr>
          <p:spPr>
            <a:xfrm>
              <a:off x="4215149" y="2689634"/>
              <a:ext cx="2176126" cy="471464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7801 h 827465"/>
                <a:gd name="connsiteX1" fmla="*/ 1435510 w 6351639"/>
                <a:gd name="connsiteY1" fmla="*/ 679982 h 827465"/>
                <a:gd name="connsiteX2" fmla="*/ 2206339 w 6351639"/>
                <a:gd name="connsiteY2" fmla="*/ 294090 h 827465"/>
                <a:gd name="connsiteX3" fmla="*/ 3057833 w 6351639"/>
                <a:gd name="connsiteY3" fmla="*/ 11388 h 827465"/>
                <a:gd name="connsiteX4" fmla="*/ 4866968 w 6351639"/>
                <a:gd name="connsiteY4" fmla="*/ 689814 h 827465"/>
                <a:gd name="connsiteX5" fmla="*/ 6351639 w 6351639"/>
                <a:gd name="connsiteY5" fmla="*/ 827465 h 827465"/>
                <a:gd name="connsiteX6" fmla="*/ 6351639 w 6351639"/>
                <a:gd name="connsiteY6" fmla="*/ 827465 h 827465"/>
                <a:gd name="connsiteX0" fmla="*/ 0 w 6351639"/>
                <a:gd name="connsiteY0" fmla="*/ 797080 h 816744"/>
                <a:gd name="connsiteX1" fmla="*/ 1435510 w 6351639"/>
                <a:gd name="connsiteY1" fmla="*/ 669261 h 816744"/>
                <a:gd name="connsiteX2" fmla="*/ 2206339 w 6351639"/>
                <a:gd name="connsiteY2" fmla="*/ 283369 h 816744"/>
                <a:gd name="connsiteX3" fmla="*/ 3057833 w 6351639"/>
                <a:gd name="connsiteY3" fmla="*/ 667 h 816744"/>
                <a:gd name="connsiteX4" fmla="*/ 4017767 w 6351639"/>
                <a:gd name="connsiteY4" fmla="*/ 362265 h 816744"/>
                <a:gd name="connsiteX5" fmla="*/ 4866968 w 6351639"/>
                <a:gd name="connsiteY5" fmla="*/ 679093 h 816744"/>
                <a:gd name="connsiteX6" fmla="*/ 6351639 w 6351639"/>
                <a:gd name="connsiteY6" fmla="*/ 816744 h 816744"/>
                <a:gd name="connsiteX7" fmla="*/ 6351639 w 6351639"/>
                <a:gd name="connsiteY7" fmla="*/ 816744 h 816744"/>
                <a:gd name="connsiteX0" fmla="*/ 0 w 6351639"/>
                <a:gd name="connsiteY0" fmla="*/ 521077 h 1098860"/>
                <a:gd name="connsiteX1" fmla="*/ 1435510 w 6351639"/>
                <a:gd name="connsiteY1" fmla="*/ 393258 h 1098860"/>
                <a:gd name="connsiteX2" fmla="*/ 2206339 w 6351639"/>
                <a:gd name="connsiteY2" fmla="*/ 7366 h 1098860"/>
                <a:gd name="connsiteX3" fmla="*/ 3118893 w 6351639"/>
                <a:gd name="connsiteY3" fmla="*/ 1098747 h 1098860"/>
                <a:gd name="connsiteX4" fmla="*/ 4017767 w 6351639"/>
                <a:gd name="connsiteY4" fmla="*/ 86262 h 1098860"/>
                <a:gd name="connsiteX5" fmla="*/ 4866968 w 6351639"/>
                <a:gd name="connsiteY5" fmla="*/ 403090 h 1098860"/>
                <a:gd name="connsiteX6" fmla="*/ 6351639 w 6351639"/>
                <a:gd name="connsiteY6" fmla="*/ 540741 h 1098860"/>
                <a:gd name="connsiteX7" fmla="*/ 6351639 w 6351639"/>
                <a:gd name="connsiteY7" fmla="*/ 540741 h 1098860"/>
                <a:gd name="connsiteX0" fmla="*/ 0 w 6351639"/>
                <a:gd name="connsiteY0" fmla="*/ 521609 h 1013932"/>
                <a:gd name="connsiteX1" fmla="*/ 1435510 w 6351639"/>
                <a:gd name="connsiteY1" fmla="*/ 393790 h 1013932"/>
                <a:gd name="connsiteX2" fmla="*/ 2206339 w 6351639"/>
                <a:gd name="connsiteY2" fmla="*/ 7898 h 1013932"/>
                <a:gd name="connsiteX3" fmla="*/ 3108716 w 6351639"/>
                <a:gd name="connsiteY3" fmla="*/ 1013810 h 1013932"/>
                <a:gd name="connsiteX4" fmla="*/ 4017767 w 6351639"/>
                <a:gd name="connsiteY4" fmla="*/ 86794 h 1013932"/>
                <a:gd name="connsiteX5" fmla="*/ 4866968 w 6351639"/>
                <a:gd name="connsiteY5" fmla="*/ 403622 h 1013932"/>
                <a:gd name="connsiteX6" fmla="*/ 6351639 w 6351639"/>
                <a:gd name="connsiteY6" fmla="*/ 541273 h 1013932"/>
                <a:gd name="connsiteX7" fmla="*/ 6351639 w 6351639"/>
                <a:gd name="connsiteY7" fmla="*/ 541273 h 1013932"/>
                <a:gd name="connsiteX0" fmla="*/ 0 w 6351639"/>
                <a:gd name="connsiteY0" fmla="*/ 521525 h 1013726"/>
                <a:gd name="connsiteX1" fmla="*/ 1435510 w 6351639"/>
                <a:gd name="connsiteY1" fmla="*/ 393706 h 1013726"/>
                <a:gd name="connsiteX2" fmla="*/ 2206339 w 6351639"/>
                <a:gd name="connsiteY2" fmla="*/ 7814 h 1013726"/>
                <a:gd name="connsiteX3" fmla="*/ 3108716 w 6351639"/>
                <a:gd name="connsiteY3" fmla="*/ 1013726 h 1013726"/>
                <a:gd name="connsiteX4" fmla="*/ 4017767 w 6351639"/>
                <a:gd name="connsiteY4" fmla="*/ 86710 h 1013726"/>
                <a:gd name="connsiteX5" fmla="*/ 4866968 w 6351639"/>
                <a:gd name="connsiteY5" fmla="*/ 403538 h 1013726"/>
                <a:gd name="connsiteX6" fmla="*/ 6351639 w 6351639"/>
                <a:gd name="connsiteY6" fmla="*/ 541189 h 1013726"/>
                <a:gd name="connsiteX7" fmla="*/ 6351639 w 6351639"/>
                <a:gd name="connsiteY7" fmla="*/ 541189 h 1013726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33"/>
                <a:gd name="connsiteX1" fmla="*/ 1435510 w 6351639"/>
                <a:gd name="connsiteY1" fmla="*/ 393863 h 1014333"/>
                <a:gd name="connsiteX2" fmla="*/ 2206339 w 6351639"/>
                <a:gd name="connsiteY2" fmla="*/ 7971 h 1014333"/>
                <a:gd name="connsiteX3" fmla="*/ 3108716 w 6351639"/>
                <a:gd name="connsiteY3" fmla="*/ 1013883 h 1014333"/>
                <a:gd name="connsiteX4" fmla="*/ 3997414 w 6351639"/>
                <a:gd name="connsiteY4" fmla="*/ 152612 h 1014333"/>
                <a:gd name="connsiteX5" fmla="*/ 4866968 w 6351639"/>
                <a:gd name="connsiteY5" fmla="*/ 403695 h 1014333"/>
                <a:gd name="connsiteX6" fmla="*/ 6351639 w 6351639"/>
                <a:gd name="connsiteY6" fmla="*/ 541346 h 1014333"/>
                <a:gd name="connsiteX7" fmla="*/ 6351639 w 6351639"/>
                <a:gd name="connsiteY7" fmla="*/ 541346 h 1014333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85489 h 877693"/>
                <a:gd name="connsiteX1" fmla="*/ 1435510 w 6351639"/>
                <a:gd name="connsiteY1" fmla="*/ 257670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11625 w 6351639"/>
                <a:gd name="connsiteY1" fmla="*/ 290543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72685 w 6351639"/>
                <a:gd name="connsiteY1" fmla="*/ 303692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5669809 w 6046342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61671 w 5741045"/>
                <a:gd name="connsiteY5" fmla="*/ 267502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10789 w 5741045"/>
                <a:gd name="connsiteY5" fmla="*/ 293801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45" h="877693">
                  <a:moveTo>
                    <a:pt x="0" y="411787"/>
                  </a:moveTo>
                  <a:cubicBezTo>
                    <a:pt x="530288" y="405893"/>
                    <a:pt x="659028" y="371778"/>
                    <a:pt x="967388" y="303692"/>
                  </a:cubicBezTo>
                  <a:cubicBezTo>
                    <a:pt x="1275748" y="235606"/>
                    <a:pt x="1396594" y="88403"/>
                    <a:pt x="1850159" y="3269"/>
                  </a:cubicBezTo>
                  <a:cubicBezTo>
                    <a:pt x="2334254" y="-62141"/>
                    <a:pt x="2496426" y="875498"/>
                    <a:pt x="2803419" y="877690"/>
                  </a:cubicBezTo>
                  <a:cubicBezTo>
                    <a:pt x="3110412" y="879882"/>
                    <a:pt x="3309183" y="-50630"/>
                    <a:pt x="3692117" y="16419"/>
                  </a:cubicBezTo>
                  <a:cubicBezTo>
                    <a:pt x="4156464" y="122915"/>
                    <a:pt x="4169301" y="227916"/>
                    <a:pt x="4510789" y="293801"/>
                  </a:cubicBezTo>
                  <a:cubicBezTo>
                    <a:pt x="4852277" y="359686"/>
                    <a:pt x="5056008" y="408510"/>
                    <a:pt x="5741045" y="411728"/>
                  </a:cubicBezTo>
                  <a:lnTo>
                    <a:pt x="5669809" y="411728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Vrije vorm 39"/>
            <p:cNvSpPr/>
            <p:nvPr/>
          </p:nvSpPr>
          <p:spPr>
            <a:xfrm>
              <a:off x="4248698" y="3364927"/>
              <a:ext cx="2127820" cy="478142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0473 h 1055266"/>
                <a:gd name="connsiteX1" fmla="*/ 1435510 w 6351639"/>
                <a:gd name="connsiteY1" fmla="*/ 672654 h 1055266"/>
                <a:gd name="connsiteX2" fmla="*/ 3057833 w 6351639"/>
                <a:gd name="connsiteY2" fmla="*/ 4060 h 1055266"/>
                <a:gd name="connsiteX3" fmla="*/ 4704493 w 6351639"/>
                <a:gd name="connsiteY3" fmla="*/ 1024713 h 1055266"/>
                <a:gd name="connsiteX4" fmla="*/ 6351639 w 6351639"/>
                <a:gd name="connsiteY4" fmla="*/ 820137 h 1055266"/>
                <a:gd name="connsiteX5" fmla="*/ 6351639 w 6351639"/>
                <a:gd name="connsiteY5" fmla="*/ 820137 h 1055266"/>
                <a:gd name="connsiteX0" fmla="*/ 0 w 7443831"/>
                <a:gd name="connsiteY0" fmla="*/ 800473 h 1055266"/>
                <a:gd name="connsiteX1" fmla="*/ 1435510 w 7443831"/>
                <a:gd name="connsiteY1" fmla="*/ 672654 h 1055266"/>
                <a:gd name="connsiteX2" fmla="*/ 3057833 w 7443831"/>
                <a:gd name="connsiteY2" fmla="*/ 4060 h 1055266"/>
                <a:gd name="connsiteX3" fmla="*/ 4704493 w 7443831"/>
                <a:gd name="connsiteY3" fmla="*/ 1024713 h 1055266"/>
                <a:gd name="connsiteX4" fmla="*/ 6351639 w 7443831"/>
                <a:gd name="connsiteY4" fmla="*/ 820137 h 1055266"/>
                <a:gd name="connsiteX5" fmla="*/ 7443831 w 7443831"/>
                <a:gd name="connsiteY5" fmla="*/ 808855 h 1055266"/>
                <a:gd name="connsiteX0" fmla="*/ 0 w 7443831"/>
                <a:gd name="connsiteY0" fmla="*/ 800473 h 1066100"/>
                <a:gd name="connsiteX1" fmla="*/ 1435510 w 7443831"/>
                <a:gd name="connsiteY1" fmla="*/ 672654 h 1066100"/>
                <a:gd name="connsiteX2" fmla="*/ 3057833 w 7443831"/>
                <a:gd name="connsiteY2" fmla="*/ 4060 h 1066100"/>
                <a:gd name="connsiteX3" fmla="*/ 4704493 w 7443831"/>
                <a:gd name="connsiteY3" fmla="*/ 1024713 h 1066100"/>
                <a:gd name="connsiteX4" fmla="*/ 6162085 w 7443831"/>
                <a:gd name="connsiteY4" fmla="*/ 895352 h 1066100"/>
                <a:gd name="connsiteX5" fmla="*/ 7443831 w 7443831"/>
                <a:gd name="connsiteY5" fmla="*/ 808855 h 1066100"/>
                <a:gd name="connsiteX0" fmla="*/ 0 w 7443831"/>
                <a:gd name="connsiteY0" fmla="*/ 800473 h 1073600"/>
                <a:gd name="connsiteX1" fmla="*/ 1435510 w 7443831"/>
                <a:gd name="connsiteY1" fmla="*/ 672654 h 1073600"/>
                <a:gd name="connsiteX2" fmla="*/ 3057833 w 7443831"/>
                <a:gd name="connsiteY2" fmla="*/ 4060 h 1073600"/>
                <a:gd name="connsiteX3" fmla="*/ 4704493 w 7443831"/>
                <a:gd name="connsiteY3" fmla="*/ 1024713 h 1073600"/>
                <a:gd name="connsiteX4" fmla="*/ 6162085 w 7443831"/>
                <a:gd name="connsiteY4" fmla="*/ 895352 h 1073600"/>
                <a:gd name="connsiteX5" fmla="*/ 7443831 w 7443831"/>
                <a:gd name="connsiteY5" fmla="*/ 808855 h 1073600"/>
                <a:gd name="connsiteX0" fmla="*/ 0 w 7443831"/>
                <a:gd name="connsiteY0" fmla="*/ 800473 h 1073123"/>
                <a:gd name="connsiteX1" fmla="*/ 1435510 w 7443831"/>
                <a:gd name="connsiteY1" fmla="*/ 672654 h 1073123"/>
                <a:gd name="connsiteX2" fmla="*/ 3057833 w 7443831"/>
                <a:gd name="connsiteY2" fmla="*/ 4060 h 1073123"/>
                <a:gd name="connsiteX3" fmla="*/ 4704493 w 7443831"/>
                <a:gd name="connsiteY3" fmla="*/ 1024713 h 1073123"/>
                <a:gd name="connsiteX4" fmla="*/ 6162085 w 7443831"/>
                <a:gd name="connsiteY4" fmla="*/ 895352 h 1073123"/>
                <a:gd name="connsiteX5" fmla="*/ 7443831 w 7443831"/>
                <a:gd name="connsiteY5" fmla="*/ 808855 h 1073123"/>
                <a:gd name="connsiteX0" fmla="*/ 0 w 7443831"/>
                <a:gd name="connsiteY0" fmla="*/ 800473 h 1065953"/>
                <a:gd name="connsiteX1" fmla="*/ 1435510 w 7443831"/>
                <a:gd name="connsiteY1" fmla="*/ 672654 h 1065953"/>
                <a:gd name="connsiteX2" fmla="*/ 3057833 w 7443831"/>
                <a:gd name="connsiteY2" fmla="*/ 4060 h 1065953"/>
                <a:gd name="connsiteX3" fmla="*/ 4704493 w 7443831"/>
                <a:gd name="connsiteY3" fmla="*/ 1024713 h 1065953"/>
                <a:gd name="connsiteX4" fmla="*/ 6135006 w 7443831"/>
                <a:gd name="connsiteY4" fmla="*/ 857745 h 1065953"/>
                <a:gd name="connsiteX5" fmla="*/ 7443831 w 7443831"/>
                <a:gd name="connsiteY5" fmla="*/ 808855 h 1065953"/>
                <a:gd name="connsiteX0" fmla="*/ 0 w 7443831"/>
                <a:gd name="connsiteY0" fmla="*/ 251247 h 484039"/>
                <a:gd name="connsiteX1" fmla="*/ 1435510 w 7443831"/>
                <a:gd name="connsiteY1" fmla="*/ 123428 h 484039"/>
                <a:gd name="connsiteX2" fmla="*/ 3626495 w 7443831"/>
                <a:gd name="connsiteY2" fmla="*/ 15184 h 484039"/>
                <a:gd name="connsiteX3" fmla="*/ 4704493 w 7443831"/>
                <a:gd name="connsiteY3" fmla="*/ 475487 h 484039"/>
                <a:gd name="connsiteX4" fmla="*/ 6135006 w 7443831"/>
                <a:gd name="connsiteY4" fmla="*/ 308519 h 484039"/>
                <a:gd name="connsiteX5" fmla="*/ 7443831 w 7443831"/>
                <a:gd name="connsiteY5" fmla="*/ 259629 h 484039"/>
                <a:gd name="connsiteX0" fmla="*/ 0 w 7443831"/>
                <a:gd name="connsiteY0" fmla="*/ 241704 h 474496"/>
                <a:gd name="connsiteX1" fmla="*/ 2356200 w 7443831"/>
                <a:gd name="connsiteY1" fmla="*/ 211664 h 474496"/>
                <a:gd name="connsiteX2" fmla="*/ 3626495 w 7443831"/>
                <a:gd name="connsiteY2" fmla="*/ 5641 h 474496"/>
                <a:gd name="connsiteX3" fmla="*/ 4704493 w 7443831"/>
                <a:gd name="connsiteY3" fmla="*/ 465944 h 474496"/>
                <a:gd name="connsiteX4" fmla="*/ 6135006 w 7443831"/>
                <a:gd name="connsiteY4" fmla="*/ 298976 h 474496"/>
                <a:gd name="connsiteX5" fmla="*/ 7443831 w 7443831"/>
                <a:gd name="connsiteY5" fmla="*/ 250086 h 474496"/>
                <a:gd name="connsiteX0" fmla="*/ 0 w 7443831"/>
                <a:gd name="connsiteY0" fmla="*/ 241704 h 472716"/>
                <a:gd name="connsiteX1" fmla="*/ 2356200 w 7443831"/>
                <a:gd name="connsiteY1" fmla="*/ 211664 h 472716"/>
                <a:gd name="connsiteX2" fmla="*/ 3626495 w 7443831"/>
                <a:gd name="connsiteY2" fmla="*/ 5641 h 472716"/>
                <a:gd name="connsiteX3" fmla="*/ 4704493 w 7443831"/>
                <a:gd name="connsiteY3" fmla="*/ 465944 h 472716"/>
                <a:gd name="connsiteX4" fmla="*/ 6008637 w 7443831"/>
                <a:gd name="connsiteY4" fmla="*/ 276411 h 472716"/>
                <a:gd name="connsiteX5" fmla="*/ 7443831 w 7443831"/>
                <a:gd name="connsiteY5" fmla="*/ 250086 h 472716"/>
                <a:gd name="connsiteX0" fmla="*/ 0 w 6550220"/>
                <a:gd name="connsiteY0" fmla="*/ 241704 h 472716"/>
                <a:gd name="connsiteX1" fmla="*/ 2356200 w 6550220"/>
                <a:gd name="connsiteY1" fmla="*/ 211664 h 472716"/>
                <a:gd name="connsiteX2" fmla="*/ 3626495 w 6550220"/>
                <a:gd name="connsiteY2" fmla="*/ 5641 h 472716"/>
                <a:gd name="connsiteX3" fmla="*/ 4704493 w 6550220"/>
                <a:gd name="connsiteY3" fmla="*/ 465944 h 472716"/>
                <a:gd name="connsiteX4" fmla="*/ 6008637 w 6550220"/>
                <a:gd name="connsiteY4" fmla="*/ 276411 h 472716"/>
                <a:gd name="connsiteX5" fmla="*/ 6550220 w 6550220"/>
                <a:gd name="connsiteY5" fmla="*/ 265129 h 472716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1047375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0867" h="472758">
                  <a:moveTo>
                    <a:pt x="0" y="253028"/>
                  </a:moveTo>
                  <a:cubicBezTo>
                    <a:pt x="464628" y="254602"/>
                    <a:pt x="691185" y="252930"/>
                    <a:pt x="1047375" y="211706"/>
                  </a:cubicBezTo>
                  <a:cubicBezTo>
                    <a:pt x="1403565" y="170482"/>
                    <a:pt x="1775848" y="-36697"/>
                    <a:pt x="2137142" y="5683"/>
                  </a:cubicBezTo>
                  <a:cubicBezTo>
                    <a:pt x="2498436" y="48063"/>
                    <a:pt x="2818116" y="420858"/>
                    <a:pt x="3215140" y="465986"/>
                  </a:cubicBezTo>
                  <a:cubicBezTo>
                    <a:pt x="3612164" y="511114"/>
                    <a:pt x="3865652" y="317444"/>
                    <a:pt x="4519284" y="276453"/>
                  </a:cubicBezTo>
                  <a:lnTo>
                    <a:pt x="5060867" y="26517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4572751" y="3991815"/>
              <a:ext cx="1460664" cy="218750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1639" h="816081">
                  <a:moveTo>
                    <a:pt x="0" y="796417"/>
                  </a:moveTo>
                  <a:cubicBezTo>
                    <a:pt x="428522" y="843120"/>
                    <a:pt x="925871" y="801333"/>
                    <a:pt x="1435510" y="668598"/>
                  </a:cubicBezTo>
                  <a:cubicBezTo>
                    <a:pt x="1945149" y="535863"/>
                    <a:pt x="2485923" y="-1635"/>
                    <a:pt x="3057833" y="4"/>
                  </a:cubicBezTo>
                  <a:cubicBezTo>
                    <a:pt x="3629743" y="1643"/>
                    <a:pt x="4318000" y="542417"/>
                    <a:pt x="4866968" y="678430"/>
                  </a:cubicBezTo>
                  <a:cubicBezTo>
                    <a:pt x="5415936" y="814443"/>
                    <a:pt x="6104194" y="793139"/>
                    <a:pt x="6351639" y="816081"/>
                  </a:cubicBezTo>
                  <a:lnTo>
                    <a:pt x="6351639" y="81608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/>
            <p:cNvGrpSpPr/>
            <p:nvPr/>
          </p:nvGrpSpPr>
          <p:grpSpPr>
            <a:xfrm>
              <a:off x="4510324" y="2175536"/>
              <a:ext cx="1566626" cy="2514600"/>
              <a:chOff x="214549" y="1936896"/>
              <a:chExt cx="1566626" cy="2514600"/>
            </a:xfrm>
          </p:grpSpPr>
          <p:cxnSp>
            <p:nvCxnSpPr>
              <p:cNvPr id="9" name="Rechte verbindingslijn 8"/>
              <p:cNvCxnSpPr/>
              <p:nvPr/>
            </p:nvCxnSpPr>
            <p:spPr>
              <a:xfrm flipV="1">
                <a:off x="581025" y="3971925"/>
                <a:ext cx="809625" cy="952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/>
            </p:nvCxnSpPr>
            <p:spPr>
              <a:xfrm flipV="1">
                <a:off x="460982" y="3392504"/>
                <a:ext cx="1116246" cy="460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>
              <a:xfrm flipV="1">
                <a:off x="335196" y="2685612"/>
                <a:ext cx="1374053" cy="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Vrije vorm 5"/>
              <p:cNvSpPr/>
              <p:nvPr/>
            </p:nvSpPr>
            <p:spPr>
              <a:xfrm>
                <a:off x="214549" y="1936896"/>
                <a:ext cx="1566626" cy="2514600"/>
              </a:xfrm>
              <a:custGeom>
                <a:avLst/>
                <a:gdLst>
                  <a:gd name="connsiteX0" fmla="*/ 0 w 1181100"/>
                  <a:gd name="connsiteY0" fmla="*/ 0 h 1968071"/>
                  <a:gd name="connsiteX1" fmla="*/ 333375 w 1181100"/>
                  <a:gd name="connsiteY1" fmla="*/ 1733550 h 1968071"/>
                  <a:gd name="connsiteX2" fmla="*/ 828675 w 1181100"/>
                  <a:gd name="connsiteY2" fmla="*/ 1771650 h 1968071"/>
                  <a:gd name="connsiteX3" fmla="*/ 1181100 w 1181100"/>
                  <a:gd name="connsiteY3" fmla="*/ 66675 h 196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0" h="1968071">
                    <a:moveTo>
                      <a:pt x="0" y="0"/>
                    </a:moveTo>
                    <a:cubicBezTo>
                      <a:pt x="97631" y="719137"/>
                      <a:pt x="195263" y="1438275"/>
                      <a:pt x="333375" y="1733550"/>
                    </a:cubicBezTo>
                    <a:cubicBezTo>
                      <a:pt x="471487" y="2028825"/>
                      <a:pt x="687388" y="2049462"/>
                      <a:pt x="828675" y="1771650"/>
                    </a:cubicBezTo>
                    <a:cubicBezTo>
                      <a:pt x="969962" y="1493838"/>
                      <a:pt x="1075531" y="780256"/>
                      <a:pt x="1181100" y="66675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55" name="Groep 54"/>
          <p:cNvGrpSpPr/>
          <p:nvPr/>
        </p:nvGrpSpPr>
        <p:grpSpPr>
          <a:xfrm>
            <a:off x="8763000" y="2648598"/>
            <a:ext cx="514350" cy="2325408"/>
            <a:chOff x="9458325" y="2648598"/>
            <a:chExt cx="514350" cy="2325408"/>
          </a:xfrm>
        </p:grpSpPr>
        <p:cxnSp>
          <p:nvCxnSpPr>
            <p:cNvPr id="56" name="Rechte verbindingslijn 55"/>
            <p:cNvCxnSpPr/>
            <p:nvPr/>
          </p:nvCxnSpPr>
          <p:spPr>
            <a:xfrm>
              <a:off x="9458325" y="3139110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Rechte verbindingslijn 56"/>
            <p:cNvCxnSpPr/>
            <p:nvPr/>
          </p:nvCxnSpPr>
          <p:spPr>
            <a:xfrm>
              <a:off x="9458325" y="4483493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Afbeelding 5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629" y="4669206"/>
              <a:ext cx="289560" cy="304800"/>
            </a:xfrm>
            <a:prstGeom prst="rect">
              <a:avLst/>
            </a:prstGeom>
          </p:spPr>
        </p:pic>
        <p:pic>
          <p:nvPicPr>
            <p:cNvPr id="59" name="Afbeelding 5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9292" y="2648598"/>
              <a:ext cx="272415" cy="304800"/>
            </a:xfrm>
            <a:prstGeom prst="rect">
              <a:avLst/>
            </a:prstGeom>
          </p:spPr>
        </p:pic>
      </p:grpSp>
      <p:sp>
        <p:nvSpPr>
          <p:cNvPr id="60" name="Rechthoek 59"/>
          <p:cNvSpPr/>
          <p:nvPr/>
        </p:nvSpPr>
        <p:spPr>
          <a:xfrm rot="2096661">
            <a:off x="-2513894" y="1450653"/>
            <a:ext cx="14020800" cy="677216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roep 19"/>
          <p:cNvGrpSpPr/>
          <p:nvPr/>
        </p:nvGrpSpPr>
        <p:grpSpPr>
          <a:xfrm>
            <a:off x="3811138" y="3139110"/>
            <a:ext cx="2604163" cy="2604162"/>
            <a:chOff x="5220838" y="273906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5220838" y="273906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6308622" y="384728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5" name="Groep 44"/>
          <p:cNvGrpSpPr/>
          <p:nvPr/>
        </p:nvGrpSpPr>
        <p:grpSpPr>
          <a:xfrm>
            <a:off x="1826482" y="2578042"/>
            <a:ext cx="869731" cy="2121856"/>
            <a:chOff x="1826482" y="2578042"/>
            <a:chExt cx="869731" cy="2121856"/>
          </a:xfrm>
        </p:grpSpPr>
        <p:pic>
          <p:nvPicPr>
            <p:cNvPr id="14" name="Afbeelding 1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248" y="4395098"/>
              <a:ext cx="862965" cy="304800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190" y="3547365"/>
              <a:ext cx="862965" cy="304800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482" y="2578042"/>
              <a:ext cx="862965" cy="304800"/>
            </a:xfrm>
            <a:prstGeom prst="rect">
              <a:avLst/>
            </a:prstGeom>
          </p:spPr>
        </p:pic>
      </p:grpSp>
      <p:cxnSp>
        <p:nvCxnSpPr>
          <p:cNvPr id="23" name="Rechte verbindingslijn met pijl 22"/>
          <p:cNvCxnSpPr/>
          <p:nvPr/>
        </p:nvCxnSpPr>
        <p:spPr>
          <a:xfrm>
            <a:off x="9020175" y="3139110"/>
            <a:ext cx="0" cy="1314072"/>
          </a:xfrm>
          <a:prstGeom prst="straightConnector1">
            <a:avLst/>
          </a:prstGeom>
          <a:ln w="60325">
            <a:solidFill>
              <a:srgbClr val="FF0000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al 24"/>
          <p:cNvSpPr/>
          <p:nvPr/>
        </p:nvSpPr>
        <p:spPr>
          <a:xfrm>
            <a:off x="8924925" y="3021097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Ovaal 67"/>
          <p:cNvSpPr/>
          <p:nvPr/>
        </p:nvSpPr>
        <p:spPr>
          <a:xfrm>
            <a:off x="8916634" y="4393698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ep 9"/>
          <p:cNvGrpSpPr/>
          <p:nvPr/>
        </p:nvGrpSpPr>
        <p:grpSpPr>
          <a:xfrm>
            <a:off x="5335926" y="2393634"/>
            <a:ext cx="4398009" cy="2837128"/>
            <a:chOff x="5335926" y="2393634"/>
            <a:chExt cx="4398009" cy="2837128"/>
          </a:xfrm>
        </p:grpSpPr>
        <p:sp>
          <p:nvSpPr>
            <p:cNvPr id="2" name="Afgeronde rechthoek 1"/>
            <p:cNvSpPr/>
            <p:nvPr/>
          </p:nvSpPr>
          <p:spPr>
            <a:xfrm>
              <a:off x="8268929" y="2393634"/>
              <a:ext cx="1465006" cy="283712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" name="Rechte verbindingslijn 4"/>
            <p:cNvCxnSpPr/>
            <p:nvPr/>
          </p:nvCxnSpPr>
          <p:spPr>
            <a:xfrm flipH="1">
              <a:off x="5335926" y="2432962"/>
              <a:ext cx="3021493" cy="20202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/>
            <p:cNvCxnSpPr>
              <a:endCxn id="27" idx="6"/>
            </p:cNvCxnSpPr>
            <p:nvPr/>
          </p:nvCxnSpPr>
          <p:spPr>
            <a:xfrm flipH="1" flipV="1">
              <a:off x="5335926" y="4465834"/>
              <a:ext cx="3100151" cy="764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54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104 -0.1104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5" grpId="0" animBg="1"/>
      <p:bldP spid="68" grpId="0" animBg="1"/>
      <p:bldP spid="6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pic>
        <p:nvPicPr>
          <p:cNvPr id="34" name="Picture 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2" y="2374180"/>
            <a:ext cx="1564367" cy="21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5" name="Groep 34"/>
          <p:cNvGrpSpPr/>
          <p:nvPr/>
        </p:nvGrpSpPr>
        <p:grpSpPr>
          <a:xfrm>
            <a:off x="8116099" y="3559948"/>
            <a:ext cx="2718678" cy="2158447"/>
            <a:chOff x="7478769" y="3246055"/>
            <a:chExt cx="4284584" cy="3401672"/>
          </a:xfrm>
        </p:grpSpPr>
        <p:sp>
          <p:nvSpPr>
            <p:cNvPr id="36" name="Line 109"/>
            <p:cNvSpPr>
              <a:spLocks noChangeShapeType="1"/>
            </p:cNvSpPr>
            <p:nvPr/>
          </p:nvSpPr>
          <p:spPr bwMode="auto">
            <a:xfrm flipH="1" flipV="1">
              <a:off x="7478769" y="3246055"/>
              <a:ext cx="1387812" cy="136509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37" name="Picture 1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047" y="4056617"/>
              <a:ext cx="2955306" cy="2591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Groep 49"/>
          <p:cNvGrpSpPr/>
          <p:nvPr/>
        </p:nvGrpSpPr>
        <p:grpSpPr>
          <a:xfrm>
            <a:off x="8116097" y="1146050"/>
            <a:ext cx="3114761" cy="1838690"/>
            <a:chOff x="7612469" y="1202718"/>
            <a:chExt cx="4907905" cy="2897210"/>
          </a:xfrm>
        </p:grpSpPr>
        <p:sp>
          <p:nvSpPr>
            <p:cNvPr id="51" name="Line 107"/>
            <p:cNvSpPr>
              <a:spLocks noChangeShapeType="1"/>
            </p:cNvSpPr>
            <p:nvPr/>
          </p:nvSpPr>
          <p:spPr bwMode="auto">
            <a:xfrm flipH="1">
              <a:off x="7612469" y="2699892"/>
              <a:ext cx="1387558" cy="140003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52" name="Text Box 108"/>
            <p:cNvSpPr txBox="1">
              <a:spLocks noChangeArrowheads="1"/>
            </p:cNvSpPr>
            <p:nvPr/>
          </p:nvSpPr>
          <p:spPr bwMode="auto">
            <a:xfrm>
              <a:off x="7987161" y="2855128"/>
              <a:ext cx="638174" cy="855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1" tIns="65129" rIns="63281" bIns="31641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defTabSz="410751" hangingPunct="0"/>
              <a:r>
                <a:rPr lang="nl-NL" altLang="nl-NL" sz="3797" kern="0">
                  <a:solidFill>
                    <a:srgbClr val="FF9900"/>
                  </a:solidFill>
                  <a:sym typeface="Helvetica Light"/>
                </a:rPr>
                <a:t>X</a:t>
              </a:r>
            </a:p>
          </p:txBody>
        </p:sp>
        <p:pic>
          <p:nvPicPr>
            <p:cNvPr id="53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1421" y="1202718"/>
              <a:ext cx="3488953" cy="2897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4" name="Groep 53"/>
          <p:cNvGrpSpPr/>
          <p:nvPr/>
        </p:nvGrpSpPr>
        <p:grpSpPr>
          <a:xfrm>
            <a:off x="2278718" y="3034261"/>
            <a:ext cx="5616471" cy="511202"/>
            <a:chOff x="2526524" y="3436599"/>
            <a:chExt cx="5898766" cy="536896"/>
          </a:xfrm>
        </p:grpSpPr>
        <p:sp>
          <p:nvSpPr>
            <p:cNvPr id="55" name="Line 113"/>
            <p:cNvSpPr>
              <a:spLocks noChangeShapeType="1"/>
            </p:cNvSpPr>
            <p:nvPr/>
          </p:nvSpPr>
          <p:spPr bwMode="auto">
            <a:xfrm flipH="1">
              <a:off x="2526524" y="3694520"/>
              <a:ext cx="44699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56" name="Afbeelding 5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071" y="3436599"/>
              <a:ext cx="5099219" cy="536896"/>
            </a:xfrm>
            <a:prstGeom prst="rect">
              <a:avLst/>
            </a:prstGeom>
          </p:spPr>
        </p:pic>
      </p:grpSp>
      <p:sp>
        <p:nvSpPr>
          <p:cNvPr id="45" name="The Idea of Variational Quantum Simulation…"/>
          <p:cNvSpPr txBox="1"/>
          <p:nvPr/>
        </p:nvSpPr>
        <p:spPr>
          <a:xfrm>
            <a:off x="2585753" y="4792148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Feynman: “a quantum for a quantum”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597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18"/>
          <p:cNvGrpSpPr/>
          <p:nvPr/>
        </p:nvGrpSpPr>
        <p:grpSpPr>
          <a:xfrm>
            <a:off x="2805448" y="1750097"/>
            <a:ext cx="4738352" cy="3340089"/>
            <a:chOff x="4215149" y="2175536"/>
            <a:chExt cx="2176126" cy="2514600"/>
          </a:xfrm>
        </p:grpSpPr>
        <p:sp>
          <p:nvSpPr>
            <p:cNvPr id="42" name="Vrije vorm 41"/>
            <p:cNvSpPr/>
            <p:nvPr/>
          </p:nvSpPr>
          <p:spPr>
            <a:xfrm>
              <a:off x="4215149" y="2689634"/>
              <a:ext cx="2176126" cy="471464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7801 h 827465"/>
                <a:gd name="connsiteX1" fmla="*/ 1435510 w 6351639"/>
                <a:gd name="connsiteY1" fmla="*/ 679982 h 827465"/>
                <a:gd name="connsiteX2" fmla="*/ 2206339 w 6351639"/>
                <a:gd name="connsiteY2" fmla="*/ 294090 h 827465"/>
                <a:gd name="connsiteX3" fmla="*/ 3057833 w 6351639"/>
                <a:gd name="connsiteY3" fmla="*/ 11388 h 827465"/>
                <a:gd name="connsiteX4" fmla="*/ 4866968 w 6351639"/>
                <a:gd name="connsiteY4" fmla="*/ 689814 h 827465"/>
                <a:gd name="connsiteX5" fmla="*/ 6351639 w 6351639"/>
                <a:gd name="connsiteY5" fmla="*/ 827465 h 827465"/>
                <a:gd name="connsiteX6" fmla="*/ 6351639 w 6351639"/>
                <a:gd name="connsiteY6" fmla="*/ 827465 h 827465"/>
                <a:gd name="connsiteX0" fmla="*/ 0 w 6351639"/>
                <a:gd name="connsiteY0" fmla="*/ 797080 h 816744"/>
                <a:gd name="connsiteX1" fmla="*/ 1435510 w 6351639"/>
                <a:gd name="connsiteY1" fmla="*/ 669261 h 816744"/>
                <a:gd name="connsiteX2" fmla="*/ 2206339 w 6351639"/>
                <a:gd name="connsiteY2" fmla="*/ 283369 h 816744"/>
                <a:gd name="connsiteX3" fmla="*/ 3057833 w 6351639"/>
                <a:gd name="connsiteY3" fmla="*/ 667 h 816744"/>
                <a:gd name="connsiteX4" fmla="*/ 4017767 w 6351639"/>
                <a:gd name="connsiteY4" fmla="*/ 362265 h 816744"/>
                <a:gd name="connsiteX5" fmla="*/ 4866968 w 6351639"/>
                <a:gd name="connsiteY5" fmla="*/ 679093 h 816744"/>
                <a:gd name="connsiteX6" fmla="*/ 6351639 w 6351639"/>
                <a:gd name="connsiteY6" fmla="*/ 816744 h 816744"/>
                <a:gd name="connsiteX7" fmla="*/ 6351639 w 6351639"/>
                <a:gd name="connsiteY7" fmla="*/ 816744 h 816744"/>
                <a:gd name="connsiteX0" fmla="*/ 0 w 6351639"/>
                <a:gd name="connsiteY0" fmla="*/ 521077 h 1098860"/>
                <a:gd name="connsiteX1" fmla="*/ 1435510 w 6351639"/>
                <a:gd name="connsiteY1" fmla="*/ 393258 h 1098860"/>
                <a:gd name="connsiteX2" fmla="*/ 2206339 w 6351639"/>
                <a:gd name="connsiteY2" fmla="*/ 7366 h 1098860"/>
                <a:gd name="connsiteX3" fmla="*/ 3118893 w 6351639"/>
                <a:gd name="connsiteY3" fmla="*/ 1098747 h 1098860"/>
                <a:gd name="connsiteX4" fmla="*/ 4017767 w 6351639"/>
                <a:gd name="connsiteY4" fmla="*/ 86262 h 1098860"/>
                <a:gd name="connsiteX5" fmla="*/ 4866968 w 6351639"/>
                <a:gd name="connsiteY5" fmla="*/ 403090 h 1098860"/>
                <a:gd name="connsiteX6" fmla="*/ 6351639 w 6351639"/>
                <a:gd name="connsiteY6" fmla="*/ 540741 h 1098860"/>
                <a:gd name="connsiteX7" fmla="*/ 6351639 w 6351639"/>
                <a:gd name="connsiteY7" fmla="*/ 540741 h 1098860"/>
                <a:gd name="connsiteX0" fmla="*/ 0 w 6351639"/>
                <a:gd name="connsiteY0" fmla="*/ 521609 h 1013932"/>
                <a:gd name="connsiteX1" fmla="*/ 1435510 w 6351639"/>
                <a:gd name="connsiteY1" fmla="*/ 393790 h 1013932"/>
                <a:gd name="connsiteX2" fmla="*/ 2206339 w 6351639"/>
                <a:gd name="connsiteY2" fmla="*/ 7898 h 1013932"/>
                <a:gd name="connsiteX3" fmla="*/ 3108716 w 6351639"/>
                <a:gd name="connsiteY3" fmla="*/ 1013810 h 1013932"/>
                <a:gd name="connsiteX4" fmla="*/ 4017767 w 6351639"/>
                <a:gd name="connsiteY4" fmla="*/ 86794 h 1013932"/>
                <a:gd name="connsiteX5" fmla="*/ 4866968 w 6351639"/>
                <a:gd name="connsiteY5" fmla="*/ 403622 h 1013932"/>
                <a:gd name="connsiteX6" fmla="*/ 6351639 w 6351639"/>
                <a:gd name="connsiteY6" fmla="*/ 541273 h 1013932"/>
                <a:gd name="connsiteX7" fmla="*/ 6351639 w 6351639"/>
                <a:gd name="connsiteY7" fmla="*/ 541273 h 1013932"/>
                <a:gd name="connsiteX0" fmla="*/ 0 w 6351639"/>
                <a:gd name="connsiteY0" fmla="*/ 521525 h 1013726"/>
                <a:gd name="connsiteX1" fmla="*/ 1435510 w 6351639"/>
                <a:gd name="connsiteY1" fmla="*/ 393706 h 1013726"/>
                <a:gd name="connsiteX2" fmla="*/ 2206339 w 6351639"/>
                <a:gd name="connsiteY2" fmla="*/ 7814 h 1013726"/>
                <a:gd name="connsiteX3" fmla="*/ 3108716 w 6351639"/>
                <a:gd name="connsiteY3" fmla="*/ 1013726 h 1013726"/>
                <a:gd name="connsiteX4" fmla="*/ 4017767 w 6351639"/>
                <a:gd name="connsiteY4" fmla="*/ 86710 h 1013726"/>
                <a:gd name="connsiteX5" fmla="*/ 4866968 w 6351639"/>
                <a:gd name="connsiteY5" fmla="*/ 403538 h 1013726"/>
                <a:gd name="connsiteX6" fmla="*/ 6351639 w 6351639"/>
                <a:gd name="connsiteY6" fmla="*/ 541189 h 1013726"/>
                <a:gd name="connsiteX7" fmla="*/ 6351639 w 6351639"/>
                <a:gd name="connsiteY7" fmla="*/ 541189 h 1013726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33"/>
                <a:gd name="connsiteX1" fmla="*/ 1435510 w 6351639"/>
                <a:gd name="connsiteY1" fmla="*/ 393863 h 1014333"/>
                <a:gd name="connsiteX2" fmla="*/ 2206339 w 6351639"/>
                <a:gd name="connsiteY2" fmla="*/ 7971 h 1014333"/>
                <a:gd name="connsiteX3" fmla="*/ 3108716 w 6351639"/>
                <a:gd name="connsiteY3" fmla="*/ 1013883 h 1014333"/>
                <a:gd name="connsiteX4" fmla="*/ 3997414 w 6351639"/>
                <a:gd name="connsiteY4" fmla="*/ 152612 h 1014333"/>
                <a:gd name="connsiteX5" fmla="*/ 4866968 w 6351639"/>
                <a:gd name="connsiteY5" fmla="*/ 403695 h 1014333"/>
                <a:gd name="connsiteX6" fmla="*/ 6351639 w 6351639"/>
                <a:gd name="connsiteY6" fmla="*/ 541346 h 1014333"/>
                <a:gd name="connsiteX7" fmla="*/ 6351639 w 6351639"/>
                <a:gd name="connsiteY7" fmla="*/ 541346 h 1014333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85489 h 877693"/>
                <a:gd name="connsiteX1" fmla="*/ 1435510 w 6351639"/>
                <a:gd name="connsiteY1" fmla="*/ 257670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11625 w 6351639"/>
                <a:gd name="connsiteY1" fmla="*/ 290543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72685 w 6351639"/>
                <a:gd name="connsiteY1" fmla="*/ 303692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5669809 w 6046342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61671 w 5741045"/>
                <a:gd name="connsiteY5" fmla="*/ 267502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10789 w 5741045"/>
                <a:gd name="connsiteY5" fmla="*/ 293801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45" h="877693">
                  <a:moveTo>
                    <a:pt x="0" y="411787"/>
                  </a:moveTo>
                  <a:cubicBezTo>
                    <a:pt x="530288" y="405893"/>
                    <a:pt x="659028" y="371778"/>
                    <a:pt x="967388" y="303692"/>
                  </a:cubicBezTo>
                  <a:cubicBezTo>
                    <a:pt x="1275748" y="235606"/>
                    <a:pt x="1396594" y="88403"/>
                    <a:pt x="1850159" y="3269"/>
                  </a:cubicBezTo>
                  <a:cubicBezTo>
                    <a:pt x="2334254" y="-62141"/>
                    <a:pt x="2496426" y="875498"/>
                    <a:pt x="2803419" y="877690"/>
                  </a:cubicBezTo>
                  <a:cubicBezTo>
                    <a:pt x="3110412" y="879882"/>
                    <a:pt x="3309183" y="-50630"/>
                    <a:pt x="3692117" y="16419"/>
                  </a:cubicBezTo>
                  <a:cubicBezTo>
                    <a:pt x="4156464" y="122915"/>
                    <a:pt x="4169301" y="227916"/>
                    <a:pt x="4510789" y="293801"/>
                  </a:cubicBezTo>
                  <a:cubicBezTo>
                    <a:pt x="4852277" y="359686"/>
                    <a:pt x="5056008" y="408510"/>
                    <a:pt x="5741045" y="411728"/>
                  </a:cubicBezTo>
                  <a:lnTo>
                    <a:pt x="5669809" y="411728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Vrije vorm 39"/>
            <p:cNvSpPr/>
            <p:nvPr/>
          </p:nvSpPr>
          <p:spPr>
            <a:xfrm>
              <a:off x="4248698" y="3364927"/>
              <a:ext cx="2127820" cy="478142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0473 h 1055266"/>
                <a:gd name="connsiteX1" fmla="*/ 1435510 w 6351639"/>
                <a:gd name="connsiteY1" fmla="*/ 672654 h 1055266"/>
                <a:gd name="connsiteX2" fmla="*/ 3057833 w 6351639"/>
                <a:gd name="connsiteY2" fmla="*/ 4060 h 1055266"/>
                <a:gd name="connsiteX3" fmla="*/ 4704493 w 6351639"/>
                <a:gd name="connsiteY3" fmla="*/ 1024713 h 1055266"/>
                <a:gd name="connsiteX4" fmla="*/ 6351639 w 6351639"/>
                <a:gd name="connsiteY4" fmla="*/ 820137 h 1055266"/>
                <a:gd name="connsiteX5" fmla="*/ 6351639 w 6351639"/>
                <a:gd name="connsiteY5" fmla="*/ 820137 h 1055266"/>
                <a:gd name="connsiteX0" fmla="*/ 0 w 7443831"/>
                <a:gd name="connsiteY0" fmla="*/ 800473 h 1055266"/>
                <a:gd name="connsiteX1" fmla="*/ 1435510 w 7443831"/>
                <a:gd name="connsiteY1" fmla="*/ 672654 h 1055266"/>
                <a:gd name="connsiteX2" fmla="*/ 3057833 w 7443831"/>
                <a:gd name="connsiteY2" fmla="*/ 4060 h 1055266"/>
                <a:gd name="connsiteX3" fmla="*/ 4704493 w 7443831"/>
                <a:gd name="connsiteY3" fmla="*/ 1024713 h 1055266"/>
                <a:gd name="connsiteX4" fmla="*/ 6351639 w 7443831"/>
                <a:gd name="connsiteY4" fmla="*/ 820137 h 1055266"/>
                <a:gd name="connsiteX5" fmla="*/ 7443831 w 7443831"/>
                <a:gd name="connsiteY5" fmla="*/ 808855 h 1055266"/>
                <a:gd name="connsiteX0" fmla="*/ 0 w 7443831"/>
                <a:gd name="connsiteY0" fmla="*/ 800473 h 1066100"/>
                <a:gd name="connsiteX1" fmla="*/ 1435510 w 7443831"/>
                <a:gd name="connsiteY1" fmla="*/ 672654 h 1066100"/>
                <a:gd name="connsiteX2" fmla="*/ 3057833 w 7443831"/>
                <a:gd name="connsiteY2" fmla="*/ 4060 h 1066100"/>
                <a:gd name="connsiteX3" fmla="*/ 4704493 w 7443831"/>
                <a:gd name="connsiteY3" fmla="*/ 1024713 h 1066100"/>
                <a:gd name="connsiteX4" fmla="*/ 6162085 w 7443831"/>
                <a:gd name="connsiteY4" fmla="*/ 895352 h 1066100"/>
                <a:gd name="connsiteX5" fmla="*/ 7443831 w 7443831"/>
                <a:gd name="connsiteY5" fmla="*/ 808855 h 1066100"/>
                <a:gd name="connsiteX0" fmla="*/ 0 w 7443831"/>
                <a:gd name="connsiteY0" fmla="*/ 800473 h 1073600"/>
                <a:gd name="connsiteX1" fmla="*/ 1435510 w 7443831"/>
                <a:gd name="connsiteY1" fmla="*/ 672654 h 1073600"/>
                <a:gd name="connsiteX2" fmla="*/ 3057833 w 7443831"/>
                <a:gd name="connsiteY2" fmla="*/ 4060 h 1073600"/>
                <a:gd name="connsiteX3" fmla="*/ 4704493 w 7443831"/>
                <a:gd name="connsiteY3" fmla="*/ 1024713 h 1073600"/>
                <a:gd name="connsiteX4" fmla="*/ 6162085 w 7443831"/>
                <a:gd name="connsiteY4" fmla="*/ 895352 h 1073600"/>
                <a:gd name="connsiteX5" fmla="*/ 7443831 w 7443831"/>
                <a:gd name="connsiteY5" fmla="*/ 808855 h 1073600"/>
                <a:gd name="connsiteX0" fmla="*/ 0 w 7443831"/>
                <a:gd name="connsiteY0" fmla="*/ 800473 h 1073123"/>
                <a:gd name="connsiteX1" fmla="*/ 1435510 w 7443831"/>
                <a:gd name="connsiteY1" fmla="*/ 672654 h 1073123"/>
                <a:gd name="connsiteX2" fmla="*/ 3057833 w 7443831"/>
                <a:gd name="connsiteY2" fmla="*/ 4060 h 1073123"/>
                <a:gd name="connsiteX3" fmla="*/ 4704493 w 7443831"/>
                <a:gd name="connsiteY3" fmla="*/ 1024713 h 1073123"/>
                <a:gd name="connsiteX4" fmla="*/ 6162085 w 7443831"/>
                <a:gd name="connsiteY4" fmla="*/ 895352 h 1073123"/>
                <a:gd name="connsiteX5" fmla="*/ 7443831 w 7443831"/>
                <a:gd name="connsiteY5" fmla="*/ 808855 h 1073123"/>
                <a:gd name="connsiteX0" fmla="*/ 0 w 7443831"/>
                <a:gd name="connsiteY0" fmla="*/ 800473 h 1065953"/>
                <a:gd name="connsiteX1" fmla="*/ 1435510 w 7443831"/>
                <a:gd name="connsiteY1" fmla="*/ 672654 h 1065953"/>
                <a:gd name="connsiteX2" fmla="*/ 3057833 w 7443831"/>
                <a:gd name="connsiteY2" fmla="*/ 4060 h 1065953"/>
                <a:gd name="connsiteX3" fmla="*/ 4704493 w 7443831"/>
                <a:gd name="connsiteY3" fmla="*/ 1024713 h 1065953"/>
                <a:gd name="connsiteX4" fmla="*/ 6135006 w 7443831"/>
                <a:gd name="connsiteY4" fmla="*/ 857745 h 1065953"/>
                <a:gd name="connsiteX5" fmla="*/ 7443831 w 7443831"/>
                <a:gd name="connsiteY5" fmla="*/ 808855 h 1065953"/>
                <a:gd name="connsiteX0" fmla="*/ 0 w 7443831"/>
                <a:gd name="connsiteY0" fmla="*/ 251247 h 484039"/>
                <a:gd name="connsiteX1" fmla="*/ 1435510 w 7443831"/>
                <a:gd name="connsiteY1" fmla="*/ 123428 h 484039"/>
                <a:gd name="connsiteX2" fmla="*/ 3626495 w 7443831"/>
                <a:gd name="connsiteY2" fmla="*/ 15184 h 484039"/>
                <a:gd name="connsiteX3" fmla="*/ 4704493 w 7443831"/>
                <a:gd name="connsiteY3" fmla="*/ 475487 h 484039"/>
                <a:gd name="connsiteX4" fmla="*/ 6135006 w 7443831"/>
                <a:gd name="connsiteY4" fmla="*/ 308519 h 484039"/>
                <a:gd name="connsiteX5" fmla="*/ 7443831 w 7443831"/>
                <a:gd name="connsiteY5" fmla="*/ 259629 h 484039"/>
                <a:gd name="connsiteX0" fmla="*/ 0 w 7443831"/>
                <a:gd name="connsiteY0" fmla="*/ 241704 h 474496"/>
                <a:gd name="connsiteX1" fmla="*/ 2356200 w 7443831"/>
                <a:gd name="connsiteY1" fmla="*/ 211664 h 474496"/>
                <a:gd name="connsiteX2" fmla="*/ 3626495 w 7443831"/>
                <a:gd name="connsiteY2" fmla="*/ 5641 h 474496"/>
                <a:gd name="connsiteX3" fmla="*/ 4704493 w 7443831"/>
                <a:gd name="connsiteY3" fmla="*/ 465944 h 474496"/>
                <a:gd name="connsiteX4" fmla="*/ 6135006 w 7443831"/>
                <a:gd name="connsiteY4" fmla="*/ 298976 h 474496"/>
                <a:gd name="connsiteX5" fmla="*/ 7443831 w 7443831"/>
                <a:gd name="connsiteY5" fmla="*/ 250086 h 474496"/>
                <a:gd name="connsiteX0" fmla="*/ 0 w 7443831"/>
                <a:gd name="connsiteY0" fmla="*/ 241704 h 472716"/>
                <a:gd name="connsiteX1" fmla="*/ 2356200 w 7443831"/>
                <a:gd name="connsiteY1" fmla="*/ 211664 h 472716"/>
                <a:gd name="connsiteX2" fmla="*/ 3626495 w 7443831"/>
                <a:gd name="connsiteY2" fmla="*/ 5641 h 472716"/>
                <a:gd name="connsiteX3" fmla="*/ 4704493 w 7443831"/>
                <a:gd name="connsiteY3" fmla="*/ 465944 h 472716"/>
                <a:gd name="connsiteX4" fmla="*/ 6008637 w 7443831"/>
                <a:gd name="connsiteY4" fmla="*/ 276411 h 472716"/>
                <a:gd name="connsiteX5" fmla="*/ 7443831 w 7443831"/>
                <a:gd name="connsiteY5" fmla="*/ 250086 h 472716"/>
                <a:gd name="connsiteX0" fmla="*/ 0 w 6550220"/>
                <a:gd name="connsiteY0" fmla="*/ 241704 h 472716"/>
                <a:gd name="connsiteX1" fmla="*/ 2356200 w 6550220"/>
                <a:gd name="connsiteY1" fmla="*/ 211664 h 472716"/>
                <a:gd name="connsiteX2" fmla="*/ 3626495 w 6550220"/>
                <a:gd name="connsiteY2" fmla="*/ 5641 h 472716"/>
                <a:gd name="connsiteX3" fmla="*/ 4704493 w 6550220"/>
                <a:gd name="connsiteY3" fmla="*/ 465944 h 472716"/>
                <a:gd name="connsiteX4" fmla="*/ 6008637 w 6550220"/>
                <a:gd name="connsiteY4" fmla="*/ 276411 h 472716"/>
                <a:gd name="connsiteX5" fmla="*/ 6550220 w 6550220"/>
                <a:gd name="connsiteY5" fmla="*/ 265129 h 472716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1047375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0867" h="472758">
                  <a:moveTo>
                    <a:pt x="0" y="253028"/>
                  </a:moveTo>
                  <a:cubicBezTo>
                    <a:pt x="464628" y="254602"/>
                    <a:pt x="691185" y="252930"/>
                    <a:pt x="1047375" y="211706"/>
                  </a:cubicBezTo>
                  <a:cubicBezTo>
                    <a:pt x="1403565" y="170482"/>
                    <a:pt x="1775848" y="-36697"/>
                    <a:pt x="2137142" y="5683"/>
                  </a:cubicBezTo>
                  <a:cubicBezTo>
                    <a:pt x="2498436" y="48063"/>
                    <a:pt x="2818116" y="420858"/>
                    <a:pt x="3215140" y="465986"/>
                  </a:cubicBezTo>
                  <a:cubicBezTo>
                    <a:pt x="3612164" y="511114"/>
                    <a:pt x="3865652" y="317444"/>
                    <a:pt x="4519284" y="276453"/>
                  </a:cubicBezTo>
                  <a:lnTo>
                    <a:pt x="5060867" y="26517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4572751" y="3991815"/>
              <a:ext cx="1460664" cy="218750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1639" h="816081">
                  <a:moveTo>
                    <a:pt x="0" y="796417"/>
                  </a:moveTo>
                  <a:cubicBezTo>
                    <a:pt x="428522" y="843120"/>
                    <a:pt x="925871" y="801333"/>
                    <a:pt x="1435510" y="668598"/>
                  </a:cubicBezTo>
                  <a:cubicBezTo>
                    <a:pt x="1945149" y="535863"/>
                    <a:pt x="2485923" y="-1635"/>
                    <a:pt x="3057833" y="4"/>
                  </a:cubicBezTo>
                  <a:cubicBezTo>
                    <a:pt x="3629743" y="1643"/>
                    <a:pt x="4318000" y="542417"/>
                    <a:pt x="4866968" y="678430"/>
                  </a:cubicBezTo>
                  <a:cubicBezTo>
                    <a:pt x="5415936" y="814443"/>
                    <a:pt x="6104194" y="793139"/>
                    <a:pt x="6351639" y="816081"/>
                  </a:cubicBezTo>
                  <a:lnTo>
                    <a:pt x="6351639" y="81608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/>
            <p:cNvGrpSpPr/>
            <p:nvPr/>
          </p:nvGrpSpPr>
          <p:grpSpPr>
            <a:xfrm>
              <a:off x="4510324" y="2175536"/>
              <a:ext cx="1566626" cy="2514600"/>
              <a:chOff x="214549" y="1936896"/>
              <a:chExt cx="1566626" cy="2514600"/>
            </a:xfrm>
          </p:grpSpPr>
          <p:cxnSp>
            <p:nvCxnSpPr>
              <p:cNvPr id="9" name="Rechte verbindingslijn 8"/>
              <p:cNvCxnSpPr/>
              <p:nvPr/>
            </p:nvCxnSpPr>
            <p:spPr>
              <a:xfrm flipV="1">
                <a:off x="581025" y="3971925"/>
                <a:ext cx="809625" cy="952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/>
            </p:nvCxnSpPr>
            <p:spPr>
              <a:xfrm flipV="1">
                <a:off x="460982" y="3392504"/>
                <a:ext cx="1116246" cy="460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>
              <a:xfrm flipV="1">
                <a:off x="335196" y="2685612"/>
                <a:ext cx="1374053" cy="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Vrije vorm 5"/>
              <p:cNvSpPr/>
              <p:nvPr/>
            </p:nvSpPr>
            <p:spPr>
              <a:xfrm>
                <a:off x="214549" y="1936896"/>
                <a:ext cx="1566626" cy="2514600"/>
              </a:xfrm>
              <a:custGeom>
                <a:avLst/>
                <a:gdLst>
                  <a:gd name="connsiteX0" fmla="*/ 0 w 1181100"/>
                  <a:gd name="connsiteY0" fmla="*/ 0 h 1968071"/>
                  <a:gd name="connsiteX1" fmla="*/ 333375 w 1181100"/>
                  <a:gd name="connsiteY1" fmla="*/ 1733550 h 1968071"/>
                  <a:gd name="connsiteX2" fmla="*/ 828675 w 1181100"/>
                  <a:gd name="connsiteY2" fmla="*/ 1771650 h 1968071"/>
                  <a:gd name="connsiteX3" fmla="*/ 1181100 w 1181100"/>
                  <a:gd name="connsiteY3" fmla="*/ 66675 h 196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0" h="1968071">
                    <a:moveTo>
                      <a:pt x="0" y="0"/>
                    </a:moveTo>
                    <a:cubicBezTo>
                      <a:pt x="97631" y="719137"/>
                      <a:pt x="195263" y="1438275"/>
                      <a:pt x="333375" y="1733550"/>
                    </a:cubicBezTo>
                    <a:cubicBezTo>
                      <a:pt x="471487" y="2028825"/>
                      <a:pt x="687388" y="2049462"/>
                      <a:pt x="828675" y="1771650"/>
                    </a:cubicBezTo>
                    <a:cubicBezTo>
                      <a:pt x="969962" y="1493838"/>
                      <a:pt x="1075531" y="780256"/>
                      <a:pt x="1181100" y="66675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16" name="Groep 15"/>
          <p:cNvGrpSpPr/>
          <p:nvPr/>
        </p:nvGrpSpPr>
        <p:grpSpPr>
          <a:xfrm>
            <a:off x="8450315" y="2263132"/>
            <a:ext cx="3027310" cy="2840836"/>
            <a:chOff x="8450315" y="2263132"/>
            <a:chExt cx="3027310" cy="2840836"/>
          </a:xfrm>
        </p:grpSpPr>
        <p:cxnSp>
          <p:nvCxnSpPr>
            <p:cNvPr id="46" name="Rechte verbindingslijn 45"/>
            <p:cNvCxnSpPr/>
            <p:nvPr/>
          </p:nvCxnSpPr>
          <p:spPr>
            <a:xfrm>
              <a:off x="8471311" y="3269072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49"/>
            <p:cNvCxnSpPr/>
            <p:nvPr/>
          </p:nvCxnSpPr>
          <p:spPr>
            <a:xfrm>
              <a:off x="8471311" y="4613455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0315" y="4799168"/>
              <a:ext cx="571500" cy="304800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453" y="2778560"/>
              <a:ext cx="556260" cy="304800"/>
            </a:xfrm>
            <a:prstGeom prst="rect">
              <a:avLst/>
            </a:prstGeom>
          </p:spPr>
        </p:pic>
        <p:cxnSp>
          <p:nvCxnSpPr>
            <p:cNvPr id="29" name="Rechte verbindingslijn 28"/>
            <p:cNvCxnSpPr/>
            <p:nvPr/>
          </p:nvCxnSpPr>
          <p:spPr>
            <a:xfrm>
              <a:off x="9357773" y="3011358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/>
            <p:cNvCxnSpPr/>
            <p:nvPr/>
          </p:nvCxnSpPr>
          <p:spPr>
            <a:xfrm>
              <a:off x="9357773" y="4355741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Afbeelding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777" y="4541454"/>
              <a:ext cx="571500" cy="304800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4440" y="2520846"/>
              <a:ext cx="556260" cy="304800"/>
            </a:xfrm>
            <a:prstGeom prst="rect">
              <a:avLst/>
            </a:prstGeom>
          </p:spPr>
        </p:pic>
        <p:cxnSp>
          <p:nvCxnSpPr>
            <p:cNvPr id="36" name="Rechte verbindingslijn 35"/>
            <p:cNvCxnSpPr/>
            <p:nvPr/>
          </p:nvCxnSpPr>
          <p:spPr>
            <a:xfrm>
              <a:off x="10244235" y="2753644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chte verbindingslijn 36"/>
            <p:cNvCxnSpPr/>
            <p:nvPr/>
          </p:nvCxnSpPr>
          <p:spPr>
            <a:xfrm>
              <a:off x="10244235" y="4098027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Afbeelding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239" y="4283740"/>
              <a:ext cx="571500" cy="304800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902" y="2263132"/>
              <a:ext cx="556260" cy="304800"/>
            </a:xfrm>
            <a:prstGeom prst="rect">
              <a:avLst/>
            </a:prstGeom>
          </p:spPr>
        </p:pic>
        <p:sp>
          <p:nvSpPr>
            <p:cNvPr id="2" name="Ovaal 1"/>
            <p:cNvSpPr/>
            <p:nvPr/>
          </p:nvSpPr>
          <p:spPr>
            <a:xfrm>
              <a:off x="10915650" y="323719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al 40"/>
            <p:cNvSpPr/>
            <p:nvPr/>
          </p:nvSpPr>
          <p:spPr>
            <a:xfrm>
              <a:off x="11144250" y="318004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al 43"/>
            <p:cNvSpPr/>
            <p:nvPr/>
          </p:nvSpPr>
          <p:spPr>
            <a:xfrm>
              <a:off x="11372850" y="312289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32" name="Rechte verbindingslijn met pijl 31"/>
          <p:cNvCxnSpPr/>
          <p:nvPr/>
        </p:nvCxnSpPr>
        <p:spPr>
          <a:xfrm>
            <a:off x="8734425" y="3269072"/>
            <a:ext cx="904875" cy="1086669"/>
          </a:xfrm>
          <a:prstGeom prst="straightConnector1">
            <a:avLst/>
          </a:prstGeom>
          <a:ln w="60325">
            <a:solidFill>
              <a:srgbClr val="FF0000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Afbeelding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0671">
            <a:off x="6057021" y="5456210"/>
            <a:ext cx="1351315" cy="545491"/>
          </a:xfrm>
          <a:prstGeom prst="rect">
            <a:avLst/>
          </a:prstGeom>
        </p:spPr>
      </p:pic>
      <p:sp>
        <p:nvSpPr>
          <p:cNvPr id="39" name="Rechthoek 38"/>
          <p:cNvSpPr/>
          <p:nvPr/>
        </p:nvSpPr>
        <p:spPr>
          <a:xfrm rot="2096661">
            <a:off x="-2513894" y="1450653"/>
            <a:ext cx="14020800" cy="677216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roep 19"/>
          <p:cNvGrpSpPr/>
          <p:nvPr/>
        </p:nvGrpSpPr>
        <p:grpSpPr>
          <a:xfrm>
            <a:off x="3811138" y="3139110"/>
            <a:ext cx="2604163" cy="2604162"/>
            <a:chOff x="5220838" y="273906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5220838" y="273906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6308622" y="384728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45" name="Rechte verbindingslijn met pijl 44"/>
          <p:cNvCxnSpPr/>
          <p:nvPr/>
        </p:nvCxnSpPr>
        <p:spPr>
          <a:xfrm>
            <a:off x="7813322" y="3490785"/>
            <a:ext cx="904875" cy="1086669"/>
          </a:xfrm>
          <a:prstGeom prst="straightConnector1">
            <a:avLst/>
          </a:prstGeom>
          <a:ln w="60325">
            <a:solidFill>
              <a:schemeClr val="accent2">
                <a:lumMod val="60000"/>
                <a:lumOff val="40000"/>
              </a:schemeClr>
            </a:solidFill>
            <a:prstDash val="sysDash"/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2896678" y="3019230"/>
            <a:ext cx="8286655" cy="2637745"/>
            <a:chOff x="-310918" y="1972660"/>
            <a:chExt cx="10978823" cy="3494696"/>
          </a:xfrm>
        </p:grpSpPr>
        <p:sp>
          <p:nvSpPr>
            <p:cNvPr id="37" name="Ovaal 36"/>
            <p:cNvSpPr/>
            <p:nvPr/>
          </p:nvSpPr>
          <p:spPr>
            <a:xfrm>
              <a:off x="7217702" y="2017153"/>
              <a:ext cx="3450203" cy="345020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al 20"/>
            <p:cNvSpPr/>
            <p:nvPr/>
          </p:nvSpPr>
          <p:spPr>
            <a:xfrm>
              <a:off x="6051891" y="1972660"/>
              <a:ext cx="3450203" cy="345020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al 21"/>
            <p:cNvSpPr/>
            <p:nvPr/>
          </p:nvSpPr>
          <p:spPr>
            <a:xfrm>
              <a:off x="4813174" y="1972660"/>
              <a:ext cx="3450203" cy="345020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al 22"/>
            <p:cNvSpPr/>
            <p:nvPr/>
          </p:nvSpPr>
          <p:spPr>
            <a:xfrm>
              <a:off x="3489845" y="1972660"/>
              <a:ext cx="3450203" cy="345020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al 23"/>
            <p:cNvSpPr/>
            <p:nvPr/>
          </p:nvSpPr>
          <p:spPr>
            <a:xfrm>
              <a:off x="2251128" y="1972660"/>
              <a:ext cx="3450203" cy="345020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al 25"/>
            <p:cNvSpPr/>
            <p:nvPr/>
          </p:nvSpPr>
          <p:spPr>
            <a:xfrm>
              <a:off x="-310918" y="1972660"/>
              <a:ext cx="3450203" cy="345020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al 24"/>
            <p:cNvSpPr/>
            <p:nvPr/>
          </p:nvSpPr>
          <p:spPr>
            <a:xfrm>
              <a:off x="927799" y="1972660"/>
              <a:ext cx="3450203" cy="345020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" name="Groep 2"/>
          <p:cNvGrpSpPr/>
          <p:nvPr/>
        </p:nvGrpSpPr>
        <p:grpSpPr>
          <a:xfrm>
            <a:off x="4049564" y="4127452"/>
            <a:ext cx="6030923" cy="437005"/>
            <a:chOff x="1004842" y="3443849"/>
            <a:chExt cx="8236368" cy="596814"/>
          </a:xfrm>
          <a:scene3d>
            <a:camera prst="orthographicFront">
              <a:rot lat="0" lon="0" rev="0"/>
            </a:camera>
            <a:lightRig rig="threePt" dir="t">
              <a:rot lat="0" lon="0" rev="18600000"/>
            </a:lightRig>
          </a:scene3d>
        </p:grpSpPr>
        <p:sp>
          <p:nvSpPr>
            <p:cNvPr id="8" name="Ovaal 7"/>
            <p:cNvSpPr/>
            <p:nvPr/>
          </p:nvSpPr>
          <p:spPr>
            <a:xfrm>
              <a:off x="1004842" y="3443851"/>
              <a:ext cx="596812" cy="5968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Ovaal 9"/>
            <p:cNvSpPr/>
            <p:nvPr/>
          </p:nvSpPr>
          <p:spPr>
            <a:xfrm>
              <a:off x="2270178" y="3443851"/>
              <a:ext cx="596812" cy="5968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3556896" y="3443849"/>
              <a:ext cx="596812" cy="5968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al 30"/>
            <p:cNvSpPr/>
            <p:nvPr/>
          </p:nvSpPr>
          <p:spPr>
            <a:xfrm>
              <a:off x="4824620" y="3443851"/>
              <a:ext cx="596812" cy="5968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al 31"/>
            <p:cNvSpPr/>
            <p:nvPr/>
          </p:nvSpPr>
          <p:spPr>
            <a:xfrm>
              <a:off x="6089956" y="3443851"/>
              <a:ext cx="596812" cy="5968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al 32"/>
            <p:cNvSpPr/>
            <p:nvPr/>
          </p:nvSpPr>
          <p:spPr>
            <a:xfrm>
              <a:off x="7376674" y="3443849"/>
              <a:ext cx="596812" cy="5968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al 33"/>
            <p:cNvSpPr/>
            <p:nvPr/>
          </p:nvSpPr>
          <p:spPr>
            <a:xfrm>
              <a:off x="8644398" y="3443851"/>
              <a:ext cx="596812" cy="5968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432957" y="2361786"/>
            <a:ext cx="2176126" cy="2514600"/>
            <a:chOff x="251982" y="2003571"/>
            <a:chExt cx="2176126" cy="2514600"/>
          </a:xfrm>
        </p:grpSpPr>
        <p:sp>
          <p:nvSpPr>
            <p:cNvPr id="42" name="Vrije vorm 41"/>
            <p:cNvSpPr/>
            <p:nvPr/>
          </p:nvSpPr>
          <p:spPr>
            <a:xfrm>
              <a:off x="251982" y="2517669"/>
              <a:ext cx="2176126" cy="471464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7801 h 827465"/>
                <a:gd name="connsiteX1" fmla="*/ 1435510 w 6351639"/>
                <a:gd name="connsiteY1" fmla="*/ 679982 h 827465"/>
                <a:gd name="connsiteX2" fmla="*/ 2206339 w 6351639"/>
                <a:gd name="connsiteY2" fmla="*/ 294090 h 827465"/>
                <a:gd name="connsiteX3" fmla="*/ 3057833 w 6351639"/>
                <a:gd name="connsiteY3" fmla="*/ 11388 h 827465"/>
                <a:gd name="connsiteX4" fmla="*/ 4866968 w 6351639"/>
                <a:gd name="connsiteY4" fmla="*/ 689814 h 827465"/>
                <a:gd name="connsiteX5" fmla="*/ 6351639 w 6351639"/>
                <a:gd name="connsiteY5" fmla="*/ 827465 h 827465"/>
                <a:gd name="connsiteX6" fmla="*/ 6351639 w 6351639"/>
                <a:gd name="connsiteY6" fmla="*/ 827465 h 827465"/>
                <a:gd name="connsiteX0" fmla="*/ 0 w 6351639"/>
                <a:gd name="connsiteY0" fmla="*/ 797080 h 816744"/>
                <a:gd name="connsiteX1" fmla="*/ 1435510 w 6351639"/>
                <a:gd name="connsiteY1" fmla="*/ 669261 h 816744"/>
                <a:gd name="connsiteX2" fmla="*/ 2206339 w 6351639"/>
                <a:gd name="connsiteY2" fmla="*/ 283369 h 816744"/>
                <a:gd name="connsiteX3" fmla="*/ 3057833 w 6351639"/>
                <a:gd name="connsiteY3" fmla="*/ 667 h 816744"/>
                <a:gd name="connsiteX4" fmla="*/ 4017767 w 6351639"/>
                <a:gd name="connsiteY4" fmla="*/ 362265 h 816744"/>
                <a:gd name="connsiteX5" fmla="*/ 4866968 w 6351639"/>
                <a:gd name="connsiteY5" fmla="*/ 679093 h 816744"/>
                <a:gd name="connsiteX6" fmla="*/ 6351639 w 6351639"/>
                <a:gd name="connsiteY6" fmla="*/ 816744 h 816744"/>
                <a:gd name="connsiteX7" fmla="*/ 6351639 w 6351639"/>
                <a:gd name="connsiteY7" fmla="*/ 816744 h 816744"/>
                <a:gd name="connsiteX0" fmla="*/ 0 w 6351639"/>
                <a:gd name="connsiteY0" fmla="*/ 521077 h 1098860"/>
                <a:gd name="connsiteX1" fmla="*/ 1435510 w 6351639"/>
                <a:gd name="connsiteY1" fmla="*/ 393258 h 1098860"/>
                <a:gd name="connsiteX2" fmla="*/ 2206339 w 6351639"/>
                <a:gd name="connsiteY2" fmla="*/ 7366 h 1098860"/>
                <a:gd name="connsiteX3" fmla="*/ 3118893 w 6351639"/>
                <a:gd name="connsiteY3" fmla="*/ 1098747 h 1098860"/>
                <a:gd name="connsiteX4" fmla="*/ 4017767 w 6351639"/>
                <a:gd name="connsiteY4" fmla="*/ 86262 h 1098860"/>
                <a:gd name="connsiteX5" fmla="*/ 4866968 w 6351639"/>
                <a:gd name="connsiteY5" fmla="*/ 403090 h 1098860"/>
                <a:gd name="connsiteX6" fmla="*/ 6351639 w 6351639"/>
                <a:gd name="connsiteY6" fmla="*/ 540741 h 1098860"/>
                <a:gd name="connsiteX7" fmla="*/ 6351639 w 6351639"/>
                <a:gd name="connsiteY7" fmla="*/ 540741 h 1098860"/>
                <a:gd name="connsiteX0" fmla="*/ 0 w 6351639"/>
                <a:gd name="connsiteY0" fmla="*/ 521609 h 1013932"/>
                <a:gd name="connsiteX1" fmla="*/ 1435510 w 6351639"/>
                <a:gd name="connsiteY1" fmla="*/ 393790 h 1013932"/>
                <a:gd name="connsiteX2" fmla="*/ 2206339 w 6351639"/>
                <a:gd name="connsiteY2" fmla="*/ 7898 h 1013932"/>
                <a:gd name="connsiteX3" fmla="*/ 3108716 w 6351639"/>
                <a:gd name="connsiteY3" fmla="*/ 1013810 h 1013932"/>
                <a:gd name="connsiteX4" fmla="*/ 4017767 w 6351639"/>
                <a:gd name="connsiteY4" fmla="*/ 86794 h 1013932"/>
                <a:gd name="connsiteX5" fmla="*/ 4866968 w 6351639"/>
                <a:gd name="connsiteY5" fmla="*/ 403622 h 1013932"/>
                <a:gd name="connsiteX6" fmla="*/ 6351639 w 6351639"/>
                <a:gd name="connsiteY6" fmla="*/ 541273 h 1013932"/>
                <a:gd name="connsiteX7" fmla="*/ 6351639 w 6351639"/>
                <a:gd name="connsiteY7" fmla="*/ 541273 h 1013932"/>
                <a:gd name="connsiteX0" fmla="*/ 0 w 6351639"/>
                <a:gd name="connsiteY0" fmla="*/ 521525 h 1013726"/>
                <a:gd name="connsiteX1" fmla="*/ 1435510 w 6351639"/>
                <a:gd name="connsiteY1" fmla="*/ 393706 h 1013726"/>
                <a:gd name="connsiteX2" fmla="*/ 2206339 w 6351639"/>
                <a:gd name="connsiteY2" fmla="*/ 7814 h 1013726"/>
                <a:gd name="connsiteX3" fmla="*/ 3108716 w 6351639"/>
                <a:gd name="connsiteY3" fmla="*/ 1013726 h 1013726"/>
                <a:gd name="connsiteX4" fmla="*/ 4017767 w 6351639"/>
                <a:gd name="connsiteY4" fmla="*/ 86710 h 1013726"/>
                <a:gd name="connsiteX5" fmla="*/ 4866968 w 6351639"/>
                <a:gd name="connsiteY5" fmla="*/ 403538 h 1013726"/>
                <a:gd name="connsiteX6" fmla="*/ 6351639 w 6351639"/>
                <a:gd name="connsiteY6" fmla="*/ 541189 h 1013726"/>
                <a:gd name="connsiteX7" fmla="*/ 6351639 w 6351639"/>
                <a:gd name="connsiteY7" fmla="*/ 541189 h 1013726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33"/>
                <a:gd name="connsiteX1" fmla="*/ 1435510 w 6351639"/>
                <a:gd name="connsiteY1" fmla="*/ 393863 h 1014333"/>
                <a:gd name="connsiteX2" fmla="*/ 2206339 w 6351639"/>
                <a:gd name="connsiteY2" fmla="*/ 7971 h 1014333"/>
                <a:gd name="connsiteX3" fmla="*/ 3108716 w 6351639"/>
                <a:gd name="connsiteY3" fmla="*/ 1013883 h 1014333"/>
                <a:gd name="connsiteX4" fmla="*/ 3997414 w 6351639"/>
                <a:gd name="connsiteY4" fmla="*/ 152612 h 1014333"/>
                <a:gd name="connsiteX5" fmla="*/ 4866968 w 6351639"/>
                <a:gd name="connsiteY5" fmla="*/ 403695 h 1014333"/>
                <a:gd name="connsiteX6" fmla="*/ 6351639 w 6351639"/>
                <a:gd name="connsiteY6" fmla="*/ 541346 h 1014333"/>
                <a:gd name="connsiteX7" fmla="*/ 6351639 w 6351639"/>
                <a:gd name="connsiteY7" fmla="*/ 541346 h 1014333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85489 h 877693"/>
                <a:gd name="connsiteX1" fmla="*/ 1435510 w 6351639"/>
                <a:gd name="connsiteY1" fmla="*/ 257670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11625 w 6351639"/>
                <a:gd name="connsiteY1" fmla="*/ 290543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72685 w 6351639"/>
                <a:gd name="connsiteY1" fmla="*/ 303692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5669809 w 6046342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61671 w 5741045"/>
                <a:gd name="connsiteY5" fmla="*/ 267502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10789 w 5741045"/>
                <a:gd name="connsiteY5" fmla="*/ 293801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45" h="877693">
                  <a:moveTo>
                    <a:pt x="0" y="411787"/>
                  </a:moveTo>
                  <a:cubicBezTo>
                    <a:pt x="530288" y="405893"/>
                    <a:pt x="659028" y="371778"/>
                    <a:pt x="967388" y="303692"/>
                  </a:cubicBezTo>
                  <a:cubicBezTo>
                    <a:pt x="1275748" y="235606"/>
                    <a:pt x="1396594" y="88403"/>
                    <a:pt x="1850159" y="3269"/>
                  </a:cubicBezTo>
                  <a:cubicBezTo>
                    <a:pt x="2334254" y="-62141"/>
                    <a:pt x="2496426" y="875498"/>
                    <a:pt x="2803419" y="877690"/>
                  </a:cubicBezTo>
                  <a:cubicBezTo>
                    <a:pt x="3110412" y="879882"/>
                    <a:pt x="3309183" y="-50630"/>
                    <a:pt x="3692117" y="16419"/>
                  </a:cubicBezTo>
                  <a:cubicBezTo>
                    <a:pt x="4156464" y="122915"/>
                    <a:pt x="4169301" y="227916"/>
                    <a:pt x="4510789" y="293801"/>
                  </a:cubicBezTo>
                  <a:cubicBezTo>
                    <a:pt x="4852277" y="359686"/>
                    <a:pt x="5056008" y="408510"/>
                    <a:pt x="5741045" y="411728"/>
                  </a:cubicBezTo>
                  <a:lnTo>
                    <a:pt x="5669809" y="411728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Vrije vorm 39"/>
            <p:cNvSpPr/>
            <p:nvPr/>
          </p:nvSpPr>
          <p:spPr>
            <a:xfrm>
              <a:off x="285531" y="3192962"/>
              <a:ext cx="2127820" cy="478142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0473 h 1055266"/>
                <a:gd name="connsiteX1" fmla="*/ 1435510 w 6351639"/>
                <a:gd name="connsiteY1" fmla="*/ 672654 h 1055266"/>
                <a:gd name="connsiteX2" fmla="*/ 3057833 w 6351639"/>
                <a:gd name="connsiteY2" fmla="*/ 4060 h 1055266"/>
                <a:gd name="connsiteX3" fmla="*/ 4704493 w 6351639"/>
                <a:gd name="connsiteY3" fmla="*/ 1024713 h 1055266"/>
                <a:gd name="connsiteX4" fmla="*/ 6351639 w 6351639"/>
                <a:gd name="connsiteY4" fmla="*/ 820137 h 1055266"/>
                <a:gd name="connsiteX5" fmla="*/ 6351639 w 6351639"/>
                <a:gd name="connsiteY5" fmla="*/ 820137 h 1055266"/>
                <a:gd name="connsiteX0" fmla="*/ 0 w 7443831"/>
                <a:gd name="connsiteY0" fmla="*/ 800473 h 1055266"/>
                <a:gd name="connsiteX1" fmla="*/ 1435510 w 7443831"/>
                <a:gd name="connsiteY1" fmla="*/ 672654 h 1055266"/>
                <a:gd name="connsiteX2" fmla="*/ 3057833 w 7443831"/>
                <a:gd name="connsiteY2" fmla="*/ 4060 h 1055266"/>
                <a:gd name="connsiteX3" fmla="*/ 4704493 w 7443831"/>
                <a:gd name="connsiteY3" fmla="*/ 1024713 h 1055266"/>
                <a:gd name="connsiteX4" fmla="*/ 6351639 w 7443831"/>
                <a:gd name="connsiteY4" fmla="*/ 820137 h 1055266"/>
                <a:gd name="connsiteX5" fmla="*/ 7443831 w 7443831"/>
                <a:gd name="connsiteY5" fmla="*/ 808855 h 1055266"/>
                <a:gd name="connsiteX0" fmla="*/ 0 w 7443831"/>
                <a:gd name="connsiteY0" fmla="*/ 800473 h 1066100"/>
                <a:gd name="connsiteX1" fmla="*/ 1435510 w 7443831"/>
                <a:gd name="connsiteY1" fmla="*/ 672654 h 1066100"/>
                <a:gd name="connsiteX2" fmla="*/ 3057833 w 7443831"/>
                <a:gd name="connsiteY2" fmla="*/ 4060 h 1066100"/>
                <a:gd name="connsiteX3" fmla="*/ 4704493 w 7443831"/>
                <a:gd name="connsiteY3" fmla="*/ 1024713 h 1066100"/>
                <a:gd name="connsiteX4" fmla="*/ 6162085 w 7443831"/>
                <a:gd name="connsiteY4" fmla="*/ 895352 h 1066100"/>
                <a:gd name="connsiteX5" fmla="*/ 7443831 w 7443831"/>
                <a:gd name="connsiteY5" fmla="*/ 808855 h 1066100"/>
                <a:gd name="connsiteX0" fmla="*/ 0 w 7443831"/>
                <a:gd name="connsiteY0" fmla="*/ 800473 h 1073600"/>
                <a:gd name="connsiteX1" fmla="*/ 1435510 w 7443831"/>
                <a:gd name="connsiteY1" fmla="*/ 672654 h 1073600"/>
                <a:gd name="connsiteX2" fmla="*/ 3057833 w 7443831"/>
                <a:gd name="connsiteY2" fmla="*/ 4060 h 1073600"/>
                <a:gd name="connsiteX3" fmla="*/ 4704493 w 7443831"/>
                <a:gd name="connsiteY3" fmla="*/ 1024713 h 1073600"/>
                <a:gd name="connsiteX4" fmla="*/ 6162085 w 7443831"/>
                <a:gd name="connsiteY4" fmla="*/ 895352 h 1073600"/>
                <a:gd name="connsiteX5" fmla="*/ 7443831 w 7443831"/>
                <a:gd name="connsiteY5" fmla="*/ 808855 h 1073600"/>
                <a:gd name="connsiteX0" fmla="*/ 0 w 7443831"/>
                <a:gd name="connsiteY0" fmla="*/ 800473 h 1073123"/>
                <a:gd name="connsiteX1" fmla="*/ 1435510 w 7443831"/>
                <a:gd name="connsiteY1" fmla="*/ 672654 h 1073123"/>
                <a:gd name="connsiteX2" fmla="*/ 3057833 w 7443831"/>
                <a:gd name="connsiteY2" fmla="*/ 4060 h 1073123"/>
                <a:gd name="connsiteX3" fmla="*/ 4704493 w 7443831"/>
                <a:gd name="connsiteY3" fmla="*/ 1024713 h 1073123"/>
                <a:gd name="connsiteX4" fmla="*/ 6162085 w 7443831"/>
                <a:gd name="connsiteY4" fmla="*/ 895352 h 1073123"/>
                <a:gd name="connsiteX5" fmla="*/ 7443831 w 7443831"/>
                <a:gd name="connsiteY5" fmla="*/ 808855 h 1073123"/>
                <a:gd name="connsiteX0" fmla="*/ 0 w 7443831"/>
                <a:gd name="connsiteY0" fmla="*/ 800473 h 1065953"/>
                <a:gd name="connsiteX1" fmla="*/ 1435510 w 7443831"/>
                <a:gd name="connsiteY1" fmla="*/ 672654 h 1065953"/>
                <a:gd name="connsiteX2" fmla="*/ 3057833 w 7443831"/>
                <a:gd name="connsiteY2" fmla="*/ 4060 h 1065953"/>
                <a:gd name="connsiteX3" fmla="*/ 4704493 w 7443831"/>
                <a:gd name="connsiteY3" fmla="*/ 1024713 h 1065953"/>
                <a:gd name="connsiteX4" fmla="*/ 6135006 w 7443831"/>
                <a:gd name="connsiteY4" fmla="*/ 857745 h 1065953"/>
                <a:gd name="connsiteX5" fmla="*/ 7443831 w 7443831"/>
                <a:gd name="connsiteY5" fmla="*/ 808855 h 1065953"/>
                <a:gd name="connsiteX0" fmla="*/ 0 w 7443831"/>
                <a:gd name="connsiteY0" fmla="*/ 251247 h 484039"/>
                <a:gd name="connsiteX1" fmla="*/ 1435510 w 7443831"/>
                <a:gd name="connsiteY1" fmla="*/ 123428 h 484039"/>
                <a:gd name="connsiteX2" fmla="*/ 3626495 w 7443831"/>
                <a:gd name="connsiteY2" fmla="*/ 15184 h 484039"/>
                <a:gd name="connsiteX3" fmla="*/ 4704493 w 7443831"/>
                <a:gd name="connsiteY3" fmla="*/ 475487 h 484039"/>
                <a:gd name="connsiteX4" fmla="*/ 6135006 w 7443831"/>
                <a:gd name="connsiteY4" fmla="*/ 308519 h 484039"/>
                <a:gd name="connsiteX5" fmla="*/ 7443831 w 7443831"/>
                <a:gd name="connsiteY5" fmla="*/ 259629 h 484039"/>
                <a:gd name="connsiteX0" fmla="*/ 0 w 7443831"/>
                <a:gd name="connsiteY0" fmla="*/ 241704 h 474496"/>
                <a:gd name="connsiteX1" fmla="*/ 2356200 w 7443831"/>
                <a:gd name="connsiteY1" fmla="*/ 211664 h 474496"/>
                <a:gd name="connsiteX2" fmla="*/ 3626495 w 7443831"/>
                <a:gd name="connsiteY2" fmla="*/ 5641 h 474496"/>
                <a:gd name="connsiteX3" fmla="*/ 4704493 w 7443831"/>
                <a:gd name="connsiteY3" fmla="*/ 465944 h 474496"/>
                <a:gd name="connsiteX4" fmla="*/ 6135006 w 7443831"/>
                <a:gd name="connsiteY4" fmla="*/ 298976 h 474496"/>
                <a:gd name="connsiteX5" fmla="*/ 7443831 w 7443831"/>
                <a:gd name="connsiteY5" fmla="*/ 250086 h 474496"/>
                <a:gd name="connsiteX0" fmla="*/ 0 w 7443831"/>
                <a:gd name="connsiteY0" fmla="*/ 241704 h 472716"/>
                <a:gd name="connsiteX1" fmla="*/ 2356200 w 7443831"/>
                <a:gd name="connsiteY1" fmla="*/ 211664 h 472716"/>
                <a:gd name="connsiteX2" fmla="*/ 3626495 w 7443831"/>
                <a:gd name="connsiteY2" fmla="*/ 5641 h 472716"/>
                <a:gd name="connsiteX3" fmla="*/ 4704493 w 7443831"/>
                <a:gd name="connsiteY3" fmla="*/ 465944 h 472716"/>
                <a:gd name="connsiteX4" fmla="*/ 6008637 w 7443831"/>
                <a:gd name="connsiteY4" fmla="*/ 276411 h 472716"/>
                <a:gd name="connsiteX5" fmla="*/ 7443831 w 7443831"/>
                <a:gd name="connsiteY5" fmla="*/ 250086 h 472716"/>
                <a:gd name="connsiteX0" fmla="*/ 0 w 6550220"/>
                <a:gd name="connsiteY0" fmla="*/ 241704 h 472716"/>
                <a:gd name="connsiteX1" fmla="*/ 2356200 w 6550220"/>
                <a:gd name="connsiteY1" fmla="*/ 211664 h 472716"/>
                <a:gd name="connsiteX2" fmla="*/ 3626495 w 6550220"/>
                <a:gd name="connsiteY2" fmla="*/ 5641 h 472716"/>
                <a:gd name="connsiteX3" fmla="*/ 4704493 w 6550220"/>
                <a:gd name="connsiteY3" fmla="*/ 465944 h 472716"/>
                <a:gd name="connsiteX4" fmla="*/ 6008637 w 6550220"/>
                <a:gd name="connsiteY4" fmla="*/ 276411 h 472716"/>
                <a:gd name="connsiteX5" fmla="*/ 6550220 w 6550220"/>
                <a:gd name="connsiteY5" fmla="*/ 265129 h 472716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1047375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0867" h="472758">
                  <a:moveTo>
                    <a:pt x="0" y="253028"/>
                  </a:moveTo>
                  <a:cubicBezTo>
                    <a:pt x="464628" y="254602"/>
                    <a:pt x="691185" y="252930"/>
                    <a:pt x="1047375" y="211706"/>
                  </a:cubicBezTo>
                  <a:cubicBezTo>
                    <a:pt x="1403565" y="170482"/>
                    <a:pt x="1775848" y="-36697"/>
                    <a:pt x="2137142" y="5683"/>
                  </a:cubicBezTo>
                  <a:cubicBezTo>
                    <a:pt x="2498436" y="48063"/>
                    <a:pt x="2818116" y="420858"/>
                    <a:pt x="3215140" y="465986"/>
                  </a:cubicBezTo>
                  <a:cubicBezTo>
                    <a:pt x="3612164" y="511114"/>
                    <a:pt x="3865652" y="317444"/>
                    <a:pt x="4519284" y="276453"/>
                  </a:cubicBezTo>
                  <a:lnTo>
                    <a:pt x="5060867" y="26517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609584" y="3819850"/>
              <a:ext cx="1460664" cy="218750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1639" h="816081">
                  <a:moveTo>
                    <a:pt x="0" y="796417"/>
                  </a:moveTo>
                  <a:cubicBezTo>
                    <a:pt x="428522" y="843120"/>
                    <a:pt x="925871" y="801333"/>
                    <a:pt x="1435510" y="668598"/>
                  </a:cubicBezTo>
                  <a:cubicBezTo>
                    <a:pt x="1945149" y="535863"/>
                    <a:pt x="2485923" y="-1635"/>
                    <a:pt x="3057833" y="4"/>
                  </a:cubicBezTo>
                  <a:cubicBezTo>
                    <a:pt x="3629743" y="1643"/>
                    <a:pt x="4318000" y="542417"/>
                    <a:pt x="4866968" y="678430"/>
                  </a:cubicBezTo>
                  <a:cubicBezTo>
                    <a:pt x="5415936" y="814443"/>
                    <a:pt x="6104194" y="793139"/>
                    <a:pt x="6351639" y="816081"/>
                  </a:cubicBezTo>
                  <a:lnTo>
                    <a:pt x="6351639" y="81608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/>
            <p:cNvGrpSpPr/>
            <p:nvPr/>
          </p:nvGrpSpPr>
          <p:grpSpPr>
            <a:xfrm>
              <a:off x="547157" y="2003571"/>
              <a:ext cx="1566626" cy="2514600"/>
              <a:chOff x="214549" y="1936896"/>
              <a:chExt cx="1566626" cy="2514600"/>
            </a:xfrm>
          </p:grpSpPr>
          <p:cxnSp>
            <p:nvCxnSpPr>
              <p:cNvPr id="9" name="Rechte verbindingslijn 8"/>
              <p:cNvCxnSpPr/>
              <p:nvPr/>
            </p:nvCxnSpPr>
            <p:spPr>
              <a:xfrm flipV="1">
                <a:off x="581025" y="3971925"/>
                <a:ext cx="809625" cy="952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/>
            </p:nvCxnSpPr>
            <p:spPr>
              <a:xfrm flipV="1">
                <a:off x="460982" y="3392504"/>
                <a:ext cx="1116246" cy="460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>
              <a:xfrm flipV="1">
                <a:off x="335196" y="2685612"/>
                <a:ext cx="1374053" cy="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Vrije vorm 5"/>
              <p:cNvSpPr/>
              <p:nvPr/>
            </p:nvSpPr>
            <p:spPr>
              <a:xfrm>
                <a:off x="214549" y="1936896"/>
                <a:ext cx="1566626" cy="2514600"/>
              </a:xfrm>
              <a:custGeom>
                <a:avLst/>
                <a:gdLst>
                  <a:gd name="connsiteX0" fmla="*/ 0 w 1181100"/>
                  <a:gd name="connsiteY0" fmla="*/ 0 h 1968071"/>
                  <a:gd name="connsiteX1" fmla="*/ 333375 w 1181100"/>
                  <a:gd name="connsiteY1" fmla="*/ 1733550 h 1968071"/>
                  <a:gd name="connsiteX2" fmla="*/ 828675 w 1181100"/>
                  <a:gd name="connsiteY2" fmla="*/ 1771650 h 1968071"/>
                  <a:gd name="connsiteX3" fmla="*/ 1181100 w 1181100"/>
                  <a:gd name="connsiteY3" fmla="*/ 66675 h 196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0" h="1968071">
                    <a:moveTo>
                      <a:pt x="0" y="0"/>
                    </a:moveTo>
                    <a:cubicBezTo>
                      <a:pt x="97631" y="719137"/>
                      <a:pt x="195263" y="1438275"/>
                      <a:pt x="333375" y="1733550"/>
                    </a:cubicBezTo>
                    <a:cubicBezTo>
                      <a:pt x="471487" y="2028825"/>
                      <a:pt x="687388" y="2049462"/>
                      <a:pt x="828675" y="1771650"/>
                    </a:cubicBezTo>
                    <a:cubicBezTo>
                      <a:pt x="969962" y="1493838"/>
                      <a:pt x="1075531" y="780256"/>
                      <a:pt x="1181100" y="66675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39" name="R. Blatt, Innsbruck"/>
          <p:cNvSpPr txBox="1"/>
          <p:nvPr/>
        </p:nvSpPr>
        <p:spPr>
          <a:xfrm>
            <a:off x="-518100" y="5105353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 smtClean="0">
                <a:sym typeface="Wingdings" panose="05000000000000000000" pitchFamily="2" charset="2"/>
              </a:rPr>
              <a:t>Center of mass motion</a:t>
            </a:r>
            <a:endParaRPr sz="1969" kern="0"/>
          </a:p>
        </p:txBody>
      </p:sp>
      <p:cxnSp>
        <p:nvCxnSpPr>
          <p:cNvPr id="41" name="Straight Arrow Connector 3"/>
          <p:cNvCxnSpPr>
            <a:cxnSpLocks noChangeShapeType="1"/>
          </p:cNvCxnSpPr>
          <p:nvPr/>
        </p:nvCxnSpPr>
        <p:spPr bwMode="auto">
          <a:xfrm flipH="1">
            <a:off x="4319893" y="4928434"/>
            <a:ext cx="845653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Afbeelding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9" y="5171997"/>
            <a:ext cx="556260" cy="268605"/>
          </a:xfrm>
          <a:prstGeom prst="rect">
            <a:avLst/>
          </a:prstGeom>
        </p:spPr>
      </p:pic>
      <p:sp>
        <p:nvSpPr>
          <p:cNvPr id="63" name="Vrije vorm 62"/>
          <p:cNvSpPr/>
          <p:nvPr/>
        </p:nvSpPr>
        <p:spPr>
          <a:xfrm>
            <a:off x="273378" y="1964872"/>
            <a:ext cx="13998804" cy="3340089"/>
          </a:xfrm>
          <a:custGeom>
            <a:avLst/>
            <a:gdLst>
              <a:gd name="connsiteX0" fmla="*/ 0 w 1181100"/>
              <a:gd name="connsiteY0" fmla="*/ 0 h 1968071"/>
              <a:gd name="connsiteX1" fmla="*/ 333375 w 1181100"/>
              <a:gd name="connsiteY1" fmla="*/ 1733550 h 1968071"/>
              <a:gd name="connsiteX2" fmla="*/ 828675 w 1181100"/>
              <a:gd name="connsiteY2" fmla="*/ 1771650 h 1968071"/>
              <a:gd name="connsiteX3" fmla="*/ 1181100 w 1181100"/>
              <a:gd name="connsiteY3" fmla="*/ 66675 h 196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100" h="1968071">
                <a:moveTo>
                  <a:pt x="0" y="0"/>
                </a:moveTo>
                <a:cubicBezTo>
                  <a:pt x="97631" y="719137"/>
                  <a:pt x="195263" y="1438275"/>
                  <a:pt x="333375" y="1733550"/>
                </a:cubicBezTo>
                <a:cubicBezTo>
                  <a:pt x="471487" y="2028825"/>
                  <a:pt x="687388" y="2049462"/>
                  <a:pt x="828675" y="1771650"/>
                </a:cubicBezTo>
                <a:cubicBezTo>
                  <a:pt x="969962" y="1493838"/>
                  <a:pt x="1075531" y="780256"/>
                  <a:pt x="1181100" y="6667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2" name="Groep 81"/>
          <p:cNvGrpSpPr/>
          <p:nvPr/>
        </p:nvGrpSpPr>
        <p:grpSpPr>
          <a:xfrm>
            <a:off x="1041466" y="4164159"/>
            <a:ext cx="977900" cy="465311"/>
            <a:chOff x="2896678" y="3019230"/>
            <a:chExt cx="5472924" cy="2604162"/>
          </a:xfrm>
        </p:grpSpPr>
        <p:grpSp>
          <p:nvGrpSpPr>
            <p:cNvPr id="83" name="Groep 82"/>
            <p:cNvGrpSpPr/>
            <p:nvPr/>
          </p:nvGrpSpPr>
          <p:grpSpPr>
            <a:xfrm>
              <a:off x="2896678" y="3019230"/>
              <a:ext cx="5472924" cy="2604162"/>
              <a:chOff x="-310918" y="1972660"/>
              <a:chExt cx="7250966" cy="3450203"/>
            </a:xfrm>
          </p:grpSpPr>
          <p:sp>
            <p:nvSpPr>
              <p:cNvPr id="95" name="Ovaal 94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Ovaal 95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Ovaal 96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Ovaal 97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4" name="Groep 83"/>
            <p:cNvGrpSpPr/>
            <p:nvPr/>
          </p:nvGrpSpPr>
          <p:grpSpPr>
            <a:xfrm>
              <a:off x="4049564" y="4127452"/>
              <a:ext cx="3233963" cy="437005"/>
              <a:chOff x="1004842" y="3443849"/>
              <a:chExt cx="4416590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5" name="Ovaal 84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99" name="Groep 98"/>
          <p:cNvGrpSpPr/>
          <p:nvPr/>
        </p:nvGrpSpPr>
        <p:grpSpPr>
          <a:xfrm>
            <a:off x="1030000" y="3579489"/>
            <a:ext cx="977900" cy="465311"/>
            <a:chOff x="2896678" y="3019230"/>
            <a:chExt cx="5472924" cy="2604162"/>
          </a:xfrm>
        </p:grpSpPr>
        <p:grpSp>
          <p:nvGrpSpPr>
            <p:cNvPr id="100" name="Groep 99"/>
            <p:cNvGrpSpPr/>
            <p:nvPr/>
          </p:nvGrpSpPr>
          <p:grpSpPr>
            <a:xfrm>
              <a:off x="2896678" y="3019230"/>
              <a:ext cx="5472924" cy="2604162"/>
              <a:chOff x="-310918" y="1972660"/>
              <a:chExt cx="7250966" cy="3450203"/>
            </a:xfrm>
          </p:grpSpPr>
          <p:sp>
            <p:nvSpPr>
              <p:cNvPr id="106" name="Ovaal 105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7" name="Ovaal 106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Ovaal 107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Ovaal 108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1" name="Groep 100"/>
            <p:cNvGrpSpPr/>
            <p:nvPr/>
          </p:nvGrpSpPr>
          <p:grpSpPr>
            <a:xfrm>
              <a:off x="4049564" y="4127452"/>
              <a:ext cx="3233963" cy="437005"/>
              <a:chOff x="1004842" y="3443849"/>
              <a:chExt cx="4416590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102" name="Ovaal 101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Ovaal 102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Ovaal 103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Ovaal 104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79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3" grpId="0" animBg="1"/>
      <p:bldP spid="6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2896678" y="3019230"/>
            <a:ext cx="8286655" cy="2637745"/>
            <a:chOff x="2896678" y="3019230"/>
            <a:chExt cx="8286655" cy="2637745"/>
          </a:xfrm>
        </p:grpSpPr>
        <p:grpSp>
          <p:nvGrpSpPr>
            <p:cNvPr id="2" name="Groep 1"/>
            <p:cNvGrpSpPr/>
            <p:nvPr/>
          </p:nvGrpSpPr>
          <p:grpSpPr>
            <a:xfrm>
              <a:off x="2896678" y="3019230"/>
              <a:ext cx="8286655" cy="2637745"/>
              <a:chOff x="-310918" y="1972660"/>
              <a:chExt cx="10978823" cy="3494696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7217702" y="2017153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6051891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4813174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" name="Groep 2"/>
            <p:cNvGrpSpPr/>
            <p:nvPr/>
          </p:nvGrpSpPr>
          <p:grpSpPr>
            <a:xfrm>
              <a:off x="4049564" y="4127452"/>
              <a:ext cx="6030923" cy="437005"/>
              <a:chOff x="1004842" y="3443849"/>
              <a:chExt cx="8236368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" name="Ovaal 7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6089956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7376674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864439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64" name="Groep 63"/>
          <p:cNvGrpSpPr/>
          <p:nvPr/>
        </p:nvGrpSpPr>
        <p:grpSpPr>
          <a:xfrm>
            <a:off x="4248694" y="1250999"/>
            <a:ext cx="2640111" cy="2049991"/>
            <a:chOff x="8450315" y="2263132"/>
            <a:chExt cx="3027310" cy="2350643"/>
          </a:xfrm>
        </p:grpSpPr>
        <p:cxnSp>
          <p:nvCxnSpPr>
            <p:cNvPr id="65" name="Rechte verbindingslijn 64"/>
            <p:cNvCxnSpPr/>
            <p:nvPr/>
          </p:nvCxnSpPr>
          <p:spPr>
            <a:xfrm>
              <a:off x="8471311" y="3269072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65"/>
            <p:cNvCxnSpPr/>
            <p:nvPr/>
          </p:nvCxnSpPr>
          <p:spPr>
            <a:xfrm>
              <a:off x="8471311" y="4123262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Afbeelding 6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0315" y="4308975"/>
              <a:ext cx="571500" cy="304800"/>
            </a:xfrm>
            <a:prstGeom prst="rect">
              <a:avLst/>
            </a:prstGeom>
          </p:spPr>
        </p:pic>
        <p:pic>
          <p:nvPicPr>
            <p:cNvPr id="68" name="Afbeelding 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453" y="2778560"/>
              <a:ext cx="556260" cy="304800"/>
            </a:xfrm>
            <a:prstGeom prst="rect">
              <a:avLst/>
            </a:prstGeom>
          </p:spPr>
        </p:pic>
        <p:cxnSp>
          <p:nvCxnSpPr>
            <p:cNvPr id="69" name="Rechte verbindingslijn 68"/>
            <p:cNvCxnSpPr/>
            <p:nvPr/>
          </p:nvCxnSpPr>
          <p:spPr>
            <a:xfrm>
              <a:off x="9357773" y="3011358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chte verbindingslijn 69"/>
            <p:cNvCxnSpPr/>
            <p:nvPr/>
          </p:nvCxnSpPr>
          <p:spPr>
            <a:xfrm>
              <a:off x="9357773" y="3865548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Afbeelding 7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777" y="4051261"/>
              <a:ext cx="571500" cy="304800"/>
            </a:xfrm>
            <a:prstGeom prst="rect">
              <a:avLst/>
            </a:prstGeom>
          </p:spPr>
        </p:pic>
        <p:pic>
          <p:nvPicPr>
            <p:cNvPr id="72" name="Afbeelding 7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4440" y="2520846"/>
              <a:ext cx="556260" cy="304800"/>
            </a:xfrm>
            <a:prstGeom prst="rect">
              <a:avLst/>
            </a:prstGeom>
          </p:spPr>
        </p:pic>
        <p:cxnSp>
          <p:nvCxnSpPr>
            <p:cNvPr id="73" name="Rechte verbindingslijn 72"/>
            <p:cNvCxnSpPr/>
            <p:nvPr/>
          </p:nvCxnSpPr>
          <p:spPr>
            <a:xfrm>
              <a:off x="10244235" y="2753644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chte verbindingslijn 73"/>
            <p:cNvCxnSpPr/>
            <p:nvPr/>
          </p:nvCxnSpPr>
          <p:spPr>
            <a:xfrm>
              <a:off x="10244235" y="3607834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Afbeelding 7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239" y="3793547"/>
              <a:ext cx="571500" cy="304800"/>
            </a:xfrm>
            <a:prstGeom prst="rect">
              <a:avLst/>
            </a:prstGeom>
          </p:spPr>
        </p:pic>
        <p:pic>
          <p:nvPicPr>
            <p:cNvPr id="76" name="Afbeelding 7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902" y="2263132"/>
              <a:ext cx="556260" cy="304800"/>
            </a:xfrm>
            <a:prstGeom prst="rect">
              <a:avLst/>
            </a:prstGeom>
          </p:spPr>
        </p:pic>
        <p:grpSp>
          <p:nvGrpSpPr>
            <p:cNvPr id="77" name="Groep 76"/>
            <p:cNvGrpSpPr/>
            <p:nvPr/>
          </p:nvGrpSpPr>
          <p:grpSpPr>
            <a:xfrm>
              <a:off x="10915650" y="2962637"/>
              <a:ext cx="561975" cy="219075"/>
              <a:chOff x="10915650" y="3122895"/>
              <a:chExt cx="561975" cy="219075"/>
            </a:xfrm>
          </p:grpSpPr>
          <p:sp>
            <p:nvSpPr>
              <p:cNvPr id="79" name="Ovaal 78"/>
              <p:cNvSpPr/>
              <p:nvPr/>
            </p:nvSpPr>
            <p:spPr>
              <a:xfrm>
                <a:off x="10915650" y="32371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11144250" y="318004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11372850" y="31228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7" name="Afgeronde rechthoek 6"/>
          <p:cNvSpPr/>
          <p:nvPr/>
        </p:nvSpPr>
        <p:spPr>
          <a:xfrm>
            <a:off x="4703975" y="3855102"/>
            <a:ext cx="980388" cy="971422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4" name="Ovaal 93"/>
          <p:cNvSpPr/>
          <p:nvPr/>
        </p:nvSpPr>
        <p:spPr>
          <a:xfrm>
            <a:off x="4407891" y="2013155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5" name="Ovaal 94"/>
          <p:cNvSpPr/>
          <p:nvPr/>
        </p:nvSpPr>
        <p:spPr>
          <a:xfrm>
            <a:off x="5165191" y="2559931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6" name="Rechte verbindingslijn met pijl 95"/>
          <p:cNvCxnSpPr>
            <a:endCxn id="95" idx="1"/>
          </p:cNvCxnSpPr>
          <p:nvPr/>
        </p:nvCxnSpPr>
        <p:spPr>
          <a:xfrm>
            <a:off x="4545425" y="2202809"/>
            <a:ext cx="648814" cy="386170"/>
          </a:xfrm>
          <a:prstGeom prst="straightConnector1">
            <a:avLst/>
          </a:prstGeom>
          <a:ln w="60325">
            <a:solidFill>
              <a:srgbClr val="FF0000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hthoek 96"/>
          <p:cNvSpPr/>
          <p:nvPr/>
        </p:nvSpPr>
        <p:spPr>
          <a:xfrm rot="2096661">
            <a:off x="-2140568" y="2968054"/>
            <a:ext cx="14020800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3) Theoretical Outlook"/>
          <p:cNvSpPr txBox="1"/>
          <p:nvPr/>
        </p:nvSpPr>
        <p:spPr>
          <a:xfrm>
            <a:off x="138341" y="6436880"/>
            <a:ext cx="62169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1800" kern="0" smtClean="0"/>
              <a:t>Cirac, Zoller, Phys. Rev. Lett. 74, 4091 (1995)</a:t>
            </a:r>
            <a:endParaRPr sz="1800" kern="0"/>
          </a:p>
        </p:txBody>
      </p:sp>
    </p:spTree>
    <p:extLst>
      <p:ext uri="{BB962C8B-B14F-4D97-AF65-F5344CB8AC3E}">
        <p14:creationId xmlns:p14="http://schemas.microsoft.com/office/powerpoint/2010/main" val="21716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repeatCount="indefinite" accel="17500" decel="7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2.59259E-6 L 0.01329 2.59259E-6 L 6.45833E-6 2.59259E-6 Z " pathEditMode="relative" ptsTypes="AAA">
                                      <p:cBhvr>
                                        <p:cTn id="1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  <p:bldP spid="95" grpId="0" animBg="1"/>
      <p:bldP spid="97" grpId="0" animBg="1"/>
      <p:bldP spid="9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2896678" y="3019230"/>
            <a:ext cx="8286655" cy="2637745"/>
            <a:chOff x="2896678" y="3019230"/>
            <a:chExt cx="8286655" cy="2637745"/>
          </a:xfrm>
        </p:grpSpPr>
        <p:grpSp>
          <p:nvGrpSpPr>
            <p:cNvPr id="2" name="Groep 1"/>
            <p:cNvGrpSpPr/>
            <p:nvPr/>
          </p:nvGrpSpPr>
          <p:grpSpPr>
            <a:xfrm>
              <a:off x="2896678" y="3019230"/>
              <a:ext cx="8286655" cy="2637745"/>
              <a:chOff x="-310918" y="1972660"/>
              <a:chExt cx="10978823" cy="3494696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7217702" y="2017153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6051891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4813174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" name="Groep 2"/>
            <p:cNvGrpSpPr/>
            <p:nvPr/>
          </p:nvGrpSpPr>
          <p:grpSpPr>
            <a:xfrm>
              <a:off x="4049564" y="4127452"/>
              <a:ext cx="6030923" cy="437005"/>
              <a:chOff x="1004842" y="3443849"/>
              <a:chExt cx="8236368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" name="Ovaal 7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6089956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7376674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864439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52" name="Afgeronde rechthoek 51"/>
          <p:cNvSpPr/>
          <p:nvPr/>
        </p:nvSpPr>
        <p:spPr>
          <a:xfrm>
            <a:off x="7525259" y="3835600"/>
            <a:ext cx="980388" cy="971422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4" name="Rechte verbindingslijn 53"/>
          <p:cNvCxnSpPr/>
          <p:nvPr/>
        </p:nvCxnSpPr>
        <p:spPr>
          <a:xfrm>
            <a:off x="7662516" y="2103377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/>
          <p:nvPr/>
        </p:nvCxnSpPr>
        <p:spPr>
          <a:xfrm>
            <a:off x="7662516" y="2848315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Afbeelding 5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205" y="3010275"/>
            <a:ext cx="498404" cy="265815"/>
          </a:xfrm>
          <a:prstGeom prst="rect">
            <a:avLst/>
          </a:prstGeom>
        </p:spPr>
      </p:pic>
      <p:pic>
        <p:nvPicPr>
          <p:cNvPr id="57" name="Afbeelding 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23" y="1675603"/>
            <a:ext cx="485113" cy="265815"/>
          </a:xfrm>
          <a:prstGeom prst="rect">
            <a:avLst/>
          </a:prstGeom>
        </p:spPr>
      </p:pic>
      <p:cxnSp>
        <p:nvCxnSpPr>
          <p:cNvPr id="58" name="Rechte verbindingslijn 57"/>
          <p:cNvCxnSpPr/>
          <p:nvPr/>
        </p:nvCxnSpPr>
        <p:spPr>
          <a:xfrm>
            <a:off x="8435597" y="1878625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/>
          <p:nvPr/>
        </p:nvCxnSpPr>
        <p:spPr>
          <a:xfrm>
            <a:off x="8435597" y="2623563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Afbeelding 5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7" y="2785523"/>
            <a:ext cx="498404" cy="265815"/>
          </a:xfrm>
          <a:prstGeom prst="rect">
            <a:avLst/>
          </a:prstGeom>
        </p:spPr>
      </p:pic>
      <p:pic>
        <p:nvPicPr>
          <p:cNvPr id="61" name="Afbeelding 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12" y="1450851"/>
            <a:ext cx="485113" cy="265815"/>
          </a:xfrm>
          <a:prstGeom prst="rect">
            <a:avLst/>
          </a:prstGeom>
        </p:spPr>
      </p:pic>
      <p:cxnSp>
        <p:nvCxnSpPr>
          <p:cNvPr id="62" name="Rechte verbindingslijn 61"/>
          <p:cNvCxnSpPr/>
          <p:nvPr/>
        </p:nvCxnSpPr>
        <p:spPr>
          <a:xfrm>
            <a:off x="9208679" y="1653873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81"/>
          <p:cNvCxnSpPr/>
          <p:nvPr/>
        </p:nvCxnSpPr>
        <p:spPr>
          <a:xfrm>
            <a:off x="9208679" y="2398811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Afbeelding 8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8" y="2560771"/>
            <a:ext cx="498404" cy="265815"/>
          </a:xfrm>
          <a:prstGeom prst="rect">
            <a:avLst/>
          </a:prstGeom>
        </p:spPr>
      </p:pic>
      <p:pic>
        <p:nvPicPr>
          <p:cNvPr id="84" name="Afbeelding 8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93" y="1226099"/>
            <a:ext cx="485113" cy="265815"/>
          </a:xfrm>
          <a:prstGeom prst="rect">
            <a:avLst/>
          </a:prstGeom>
        </p:spPr>
      </p:pic>
      <p:grpSp>
        <p:nvGrpSpPr>
          <p:cNvPr id="85" name="Groep 84"/>
          <p:cNvGrpSpPr/>
          <p:nvPr/>
        </p:nvGrpSpPr>
        <p:grpSpPr>
          <a:xfrm>
            <a:off x="9794219" y="1836136"/>
            <a:ext cx="490097" cy="191055"/>
            <a:chOff x="10915650" y="3122895"/>
            <a:chExt cx="561975" cy="219075"/>
          </a:xfrm>
        </p:grpSpPr>
        <p:sp>
          <p:nvSpPr>
            <p:cNvPr id="87" name="Ovaal 86"/>
            <p:cNvSpPr/>
            <p:nvPr/>
          </p:nvSpPr>
          <p:spPr>
            <a:xfrm>
              <a:off x="10915650" y="323719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/>
            <p:cNvSpPr/>
            <p:nvPr/>
          </p:nvSpPr>
          <p:spPr>
            <a:xfrm>
              <a:off x="11144250" y="318004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/>
            <p:cNvSpPr/>
            <p:nvPr/>
          </p:nvSpPr>
          <p:spPr>
            <a:xfrm>
              <a:off x="11372850" y="312289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6997775" y="1047071"/>
            <a:ext cx="1687110" cy="1543119"/>
            <a:chOff x="6997775" y="1047071"/>
            <a:chExt cx="1687110" cy="1543119"/>
          </a:xfrm>
        </p:grpSpPr>
        <p:cxnSp>
          <p:nvCxnSpPr>
            <p:cNvPr id="86" name="Rechte verbindingslijn met pijl 85"/>
            <p:cNvCxnSpPr/>
            <p:nvPr/>
          </p:nvCxnSpPr>
          <p:spPr>
            <a:xfrm>
              <a:off x="7910815" y="1226099"/>
              <a:ext cx="774070" cy="1364091"/>
            </a:xfrm>
            <a:prstGeom prst="straightConnector1">
              <a:avLst/>
            </a:prstGeom>
            <a:ln w="60325">
              <a:solidFill>
                <a:srgbClr val="00B050"/>
              </a:solidFill>
              <a:headEnd type="arrow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/>
          </p:nvCxnSpPr>
          <p:spPr>
            <a:xfrm>
              <a:off x="7678297" y="1203447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Afbeelding 1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775" y="1047071"/>
              <a:ext cx="573405" cy="304800"/>
            </a:xfrm>
            <a:prstGeom prst="rect">
              <a:avLst/>
            </a:prstGeom>
          </p:spPr>
        </p:pic>
      </p:grpSp>
      <p:pic>
        <p:nvPicPr>
          <p:cNvPr id="19" name="Afbeelding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319830"/>
            <a:ext cx="1684020" cy="33909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881400"/>
            <a:ext cx="1085850" cy="304800"/>
          </a:xfrm>
          <a:prstGeom prst="rect">
            <a:avLst/>
          </a:prstGeom>
        </p:spPr>
      </p:pic>
      <p:sp>
        <p:nvSpPr>
          <p:cNvPr id="94" name="Ovaal 93"/>
          <p:cNvSpPr/>
          <p:nvPr/>
        </p:nvSpPr>
        <p:spPr>
          <a:xfrm>
            <a:off x="8579170" y="2534823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Rechthoek 90"/>
          <p:cNvSpPr/>
          <p:nvPr/>
        </p:nvSpPr>
        <p:spPr>
          <a:xfrm rot="2096661">
            <a:off x="-12626" y="2412470"/>
            <a:ext cx="14020800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00B050">
                  <a:alpha val="48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92" name="3) Theoretical Outlook"/>
          <p:cNvSpPr txBox="1"/>
          <p:nvPr/>
        </p:nvSpPr>
        <p:spPr>
          <a:xfrm>
            <a:off x="138341" y="6436880"/>
            <a:ext cx="62169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1800" kern="0" smtClean="0"/>
              <a:t>Cirac, Zoller, Phys. Rev. Lett. 74, 4091 (1995)</a:t>
            </a:r>
            <a:endParaRPr sz="1800" kern="0"/>
          </a:p>
        </p:txBody>
      </p:sp>
    </p:spTree>
    <p:extLst>
      <p:ext uri="{BB962C8B-B14F-4D97-AF65-F5344CB8AC3E}">
        <p14:creationId xmlns:p14="http://schemas.microsoft.com/office/powerpoint/2010/main" val="392765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17500" decel="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2.59259E-6 L 0.01329 2.59259E-6 L 6.45833E-6 2.59259E-6 Z " pathEditMode="relative" ptsTypes="AAA">
                                      <p:cBhvr>
                                        <p:cTn id="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2896678" y="3019230"/>
            <a:ext cx="8286655" cy="2637745"/>
            <a:chOff x="2896678" y="3019230"/>
            <a:chExt cx="8286655" cy="2637745"/>
          </a:xfrm>
        </p:grpSpPr>
        <p:grpSp>
          <p:nvGrpSpPr>
            <p:cNvPr id="2" name="Groep 1"/>
            <p:cNvGrpSpPr/>
            <p:nvPr/>
          </p:nvGrpSpPr>
          <p:grpSpPr>
            <a:xfrm>
              <a:off x="2896678" y="3019230"/>
              <a:ext cx="8286655" cy="2637745"/>
              <a:chOff x="-310918" y="1972660"/>
              <a:chExt cx="10978823" cy="3494696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7217702" y="2017153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6051891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4813174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" name="Groep 2"/>
            <p:cNvGrpSpPr/>
            <p:nvPr/>
          </p:nvGrpSpPr>
          <p:grpSpPr>
            <a:xfrm>
              <a:off x="4049564" y="4127452"/>
              <a:ext cx="6030923" cy="437005"/>
              <a:chOff x="1004842" y="3443849"/>
              <a:chExt cx="8236368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" name="Ovaal 7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6089956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7376674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864439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64" name="Groep 63"/>
          <p:cNvGrpSpPr/>
          <p:nvPr/>
        </p:nvGrpSpPr>
        <p:grpSpPr>
          <a:xfrm>
            <a:off x="4248694" y="1250999"/>
            <a:ext cx="2640111" cy="2049991"/>
            <a:chOff x="8450315" y="2263132"/>
            <a:chExt cx="3027310" cy="2350643"/>
          </a:xfrm>
        </p:grpSpPr>
        <p:cxnSp>
          <p:nvCxnSpPr>
            <p:cNvPr id="65" name="Rechte verbindingslijn 64"/>
            <p:cNvCxnSpPr/>
            <p:nvPr/>
          </p:nvCxnSpPr>
          <p:spPr>
            <a:xfrm>
              <a:off x="8471311" y="3269072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65"/>
            <p:cNvCxnSpPr/>
            <p:nvPr/>
          </p:nvCxnSpPr>
          <p:spPr>
            <a:xfrm>
              <a:off x="8471311" y="4123262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Afbeelding 6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0315" y="4308975"/>
              <a:ext cx="571500" cy="304800"/>
            </a:xfrm>
            <a:prstGeom prst="rect">
              <a:avLst/>
            </a:prstGeom>
          </p:spPr>
        </p:pic>
        <p:pic>
          <p:nvPicPr>
            <p:cNvPr id="68" name="Afbeelding 6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453" y="2778560"/>
              <a:ext cx="556260" cy="304800"/>
            </a:xfrm>
            <a:prstGeom prst="rect">
              <a:avLst/>
            </a:prstGeom>
          </p:spPr>
        </p:pic>
        <p:cxnSp>
          <p:nvCxnSpPr>
            <p:cNvPr id="69" name="Rechte verbindingslijn 68"/>
            <p:cNvCxnSpPr/>
            <p:nvPr/>
          </p:nvCxnSpPr>
          <p:spPr>
            <a:xfrm>
              <a:off x="9357773" y="3011358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chte verbindingslijn 69"/>
            <p:cNvCxnSpPr/>
            <p:nvPr/>
          </p:nvCxnSpPr>
          <p:spPr>
            <a:xfrm>
              <a:off x="9357773" y="3865548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Afbeelding 7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777" y="4051261"/>
              <a:ext cx="571500" cy="304800"/>
            </a:xfrm>
            <a:prstGeom prst="rect">
              <a:avLst/>
            </a:prstGeom>
          </p:spPr>
        </p:pic>
        <p:pic>
          <p:nvPicPr>
            <p:cNvPr id="72" name="Afbeelding 7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4440" y="2520846"/>
              <a:ext cx="556260" cy="304800"/>
            </a:xfrm>
            <a:prstGeom prst="rect">
              <a:avLst/>
            </a:prstGeom>
          </p:spPr>
        </p:pic>
        <p:cxnSp>
          <p:nvCxnSpPr>
            <p:cNvPr id="73" name="Rechte verbindingslijn 72"/>
            <p:cNvCxnSpPr/>
            <p:nvPr/>
          </p:nvCxnSpPr>
          <p:spPr>
            <a:xfrm>
              <a:off x="10244235" y="2753644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chte verbindingslijn 73"/>
            <p:cNvCxnSpPr/>
            <p:nvPr/>
          </p:nvCxnSpPr>
          <p:spPr>
            <a:xfrm>
              <a:off x="10244235" y="3607834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Afbeelding 7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239" y="3793547"/>
              <a:ext cx="571500" cy="304800"/>
            </a:xfrm>
            <a:prstGeom prst="rect">
              <a:avLst/>
            </a:prstGeom>
          </p:spPr>
        </p:pic>
        <p:pic>
          <p:nvPicPr>
            <p:cNvPr id="76" name="Afbeelding 7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902" y="2263132"/>
              <a:ext cx="556260" cy="304800"/>
            </a:xfrm>
            <a:prstGeom prst="rect">
              <a:avLst/>
            </a:prstGeom>
          </p:spPr>
        </p:pic>
        <p:grpSp>
          <p:nvGrpSpPr>
            <p:cNvPr id="77" name="Groep 76"/>
            <p:cNvGrpSpPr/>
            <p:nvPr/>
          </p:nvGrpSpPr>
          <p:grpSpPr>
            <a:xfrm>
              <a:off x="10915650" y="2962637"/>
              <a:ext cx="561975" cy="219075"/>
              <a:chOff x="10915650" y="3122895"/>
              <a:chExt cx="561975" cy="219075"/>
            </a:xfrm>
          </p:grpSpPr>
          <p:sp>
            <p:nvSpPr>
              <p:cNvPr id="79" name="Ovaal 78"/>
              <p:cNvSpPr/>
              <p:nvPr/>
            </p:nvSpPr>
            <p:spPr>
              <a:xfrm>
                <a:off x="10915650" y="32371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11144250" y="318004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11372850" y="31228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7" name="Afgeronde rechthoek 6"/>
          <p:cNvSpPr/>
          <p:nvPr/>
        </p:nvSpPr>
        <p:spPr>
          <a:xfrm>
            <a:off x="4703975" y="3855102"/>
            <a:ext cx="980388" cy="971422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319830"/>
            <a:ext cx="1684020" cy="33909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881400"/>
            <a:ext cx="1085850" cy="304800"/>
          </a:xfrm>
          <a:prstGeom prst="rect">
            <a:avLst/>
          </a:prstGeom>
        </p:spPr>
      </p:pic>
      <p:sp>
        <p:nvSpPr>
          <p:cNvPr id="94" name="Ovaal 93"/>
          <p:cNvSpPr/>
          <p:nvPr/>
        </p:nvSpPr>
        <p:spPr>
          <a:xfrm>
            <a:off x="4407891" y="2013155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5" name="Ovaal 94"/>
          <p:cNvSpPr/>
          <p:nvPr/>
        </p:nvSpPr>
        <p:spPr>
          <a:xfrm>
            <a:off x="5165191" y="2559931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Rechthoek 90"/>
          <p:cNvSpPr/>
          <p:nvPr/>
        </p:nvSpPr>
        <p:spPr>
          <a:xfrm rot="2096661">
            <a:off x="-2140568" y="2968054"/>
            <a:ext cx="14020800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2" name="Rechte verbindingslijn met pijl 91"/>
          <p:cNvCxnSpPr/>
          <p:nvPr/>
        </p:nvCxnSpPr>
        <p:spPr>
          <a:xfrm>
            <a:off x="4545425" y="2202809"/>
            <a:ext cx="648814" cy="386170"/>
          </a:xfrm>
          <a:prstGeom prst="straightConnector1">
            <a:avLst/>
          </a:prstGeom>
          <a:ln w="60325">
            <a:solidFill>
              <a:srgbClr val="FF0000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Afbeelding 9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75" y="5447596"/>
            <a:ext cx="1085850" cy="304800"/>
          </a:xfrm>
          <a:prstGeom prst="rect">
            <a:avLst/>
          </a:prstGeom>
        </p:spPr>
      </p:pic>
      <p:sp>
        <p:nvSpPr>
          <p:cNvPr id="97" name="3) Theoretical Outlook"/>
          <p:cNvSpPr txBox="1"/>
          <p:nvPr/>
        </p:nvSpPr>
        <p:spPr>
          <a:xfrm>
            <a:off x="138341" y="6436880"/>
            <a:ext cx="62169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1800" kern="0" smtClean="0"/>
              <a:t>Cirac, Zoller, Phys. Rev. Lett. 74, 4091 (1995)</a:t>
            </a:r>
            <a:endParaRPr sz="1800" kern="0"/>
          </a:p>
        </p:txBody>
      </p:sp>
    </p:spTree>
    <p:extLst>
      <p:ext uri="{BB962C8B-B14F-4D97-AF65-F5344CB8AC3E}">
        <p14:creationId xmlns:p14="http://schemas.microsoft.com/office/powerpoint/2010/main" val="41623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17500" decel="75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45833E-6 2.59259E-6 L 0.01329 2.59259E-6 L 6.45833E-6 2.59259E-6 Z " pathEditMode="relative" ptsTypes="AAA">
                                      <p:cBhvr>
                                        <p:cTn id="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1" animBg="1"/>
      <p:bldP spid="91" grpId="0" animBg="1"/>
      <p:bldP spid="9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2896678" y="3019230"/>
            <a:ext cx="8286655" cy="2637745"/>
            <a:chOff x="2896678" y="3019230"/>
            <a:chExt cx="8286655" cy="2637745"/>
          </a:xfrm>
        </p:grpSpPr>
        <p:grpSp>
          <p:nvGrpSpPr>
            <p:cNvPr id="2" name="Groep 1"/>
            <p:cNvGrpSpPr/>
            <p:nvPr/>
          </p:nvGrpSpPr>
          <p:grpSpPr>
            <a:xfrm>
              <a:off x="2896678" y="3019230"/>
              <a:ext cx="8286655" cy="2637745"/>
              <a:chOff x="-310918" y="1972660"/>
              <a:chExt cx="10978823" cy="3494696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7217702" y="2017153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6051891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4813174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" name="Groep 2"/>
            <p:cNvGrpSpPr/>
            <p:nvPr/>
          </p:nvGrpSpPr>
          <p:grpSpPr>
            <a:xfrm>
              <a:off x="4049564" y="4127452"/>
              <a:ext cx="6030923" cy="437005"/>
              <a:chOff x="1004842" y="3443849"/>
              <a:chExt cx="8236368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" name="Ovaal 7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6089956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7376674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864439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64" name="Groep 63"/>
          <p:cNvGrpSpPr/>
          <p:nvPr/>
        </p:nvGrpSpPr>
        <p:grpSpPr>
          <a:xfrm>
            <a:off x="4248694" y="1250999"/>
            <a:ext cx="2640111" cy="2049991"/>
            <a:chOff x="8450315" y="2263132"/>
            <a:chExt cx="3027310" cy="2350643"/>
          </a:xfrm>
        </p:grpSpPr>
        <p:cxnSp>
          <p:nvCxnSpPr>
            <p:cNvPr id="65" name="Rechte verbindingslijn 64"/>
            <p:cNvCxnSpPr/>
            <p:nvPr/>
          </p:nvCxnSpPr>
          <p:spPr>
            <a:xfrm>
              <a:off x="8471311" y="3269072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chte verbindingslijn 65"/>
            <p:cNvCxnSpPr/>
            <p:nvPr/>
          </p:nvCxnSpPr>
          <p:spPr>
            <a:xfrm>
              <a:off x="8471311" y="4123262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Afbeelding 6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0315" y="4308975"/>
              <a:ext cx="571500" cy="304800"/>
            </a:xfrm>
            <a:prstGeom prst="rect">
              <a:avLst/>
            </a:prstGeom>
          </p:spPr>
        </p:pic>
        <p:pic>
          <p:nvPicPr>
            <p:cNvPr id="68" name="Afbeelding 6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453" y="2778560"/>
              <a:ext cx="556260" cy="304800"/>
            </a:xfrm>
            <a:prstGeom prst="rect">
              <a:avLst/>
            </a:prstGeom>
          </p:spPr>
        </p:pic>
        <p:cxnSp>
          <p:nvCxnSpPr>
            <p:cNvPr id="69" name="Rechte verbindingslijn 68"/>
            <p:cNvCxnSpPr/>
            <p:nvPr/>
          </p:nvCxnSpPr>
          <p:spPr>
            <a:xfrm>
              <a:off x="9357773" y="3011358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chte verbindingslijn 69"/>
            <p:cNvCxnSpPr/>
            <p:nvPr/>
          </p:nvCxnSpPr>
          <p:spPr>
            <a:xfrm>
              <a:off x="9357773" y="3865548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Afbeelding 7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777" y="4051261"/>
              <a:ext cx="571500" cy="304800"/>
            </a:xfrm>
            <a:prstGeom prst="rect">
              <a:avLst/>
            </a:prstGeom>
          </p:spPr>
        </p:pic>
        <p:pic>
          <p:nvPicPr>
            <p:cNvPr id="72" name="Afbeelding 7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4440" y="2520846"/>
              <a:ext cx="556260" cy="304800"/>
            </a:xfrm>
            <a:prstGeom prst="rect">
              <a:avLst/>
            </a:prstGeom>
          </p:spPr>
        </p:pic>
        <p:cxnSp>
          <p:nvCxnSpPr>
            <p:cNvPr id="73" name="Rechte verbindingslijn 72"/>
            <p:cNvCxnSpPr/>
            <p:nvPr/>
          </p:nvCxnSpPr>
          <p:spPr>
            <a:xfrm>
              <a:off x="10244235" y="2753644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chte verbindingslijn 73"/>
            <p:cNvCxnSpPr/>
            <p:nvPr/>
          </p:nvCxnSpPr>
          <p:spPr>
            <a:xfrm>
              <a:off x="10244235" y="3607834"/>
              <a:ext cx="51435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Afbeelding 7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239" y="3793547"/>
              <a:ext cx="571500" cy="304800"/>
            </a:xfrm>
            <a:prstGeom prst="rect">
              <a:avLst/>
            </a:prstGeom>
          </p:spPr>
        </p:pic>
        <p:pic>
          <p:nvPicPr>
            <p:cNvPr id="76" name="Afbeelding 7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902" y="2263132"/>
              <a:ext cx="556260" cy="304800"/>
            </a:xfrm>
            <a:prstGeom prst="rect">
              <a:avLst/>
            </a:prstGeom>
          </p:spPr>
        </p:pic>
        <p:grpSp>
          <p:nvGrpSpPr>
            <p:cNvPr id="77" name="Groep 76"/>
            <p:cNvGrpSpPr/>
            <p:nvPr/>
          </p:nvGrpSpPr>
          <p:grpSpPr>
            <a:xfrm>
              <a:off x="10915650" y="2962637"/>
              <a:ext cx="561975" cy="219075"/>
              <a:chOff x="10915650" y="3122895"/>
              <a:chExt cx="561975" cy="219075"/>
            </a:xfrm>
          </p:grpSpPr>
          <p:sp>
            <p:nvSpPr>
              <p:cNvPr id="79" name="Ovaal 78"/>
              <p:cNvSpPr/>
              <p:nvPr/>
            </p:nvSpPr>
            <p:spPr>
              <a:xfrm>
                <a:off x="10915650" y="32371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11144250" y="318004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11372850" y="31228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7" name="Afgeronde rechthoek 6"/>
          <p:cNvSpPr/>
          <p:nvPr/>
        </p:nvSpPr>
        <p:spPr>
          <a:xfrm>
            <a:off x="4703975" y="3855102"/>
            <a:ext cx="980388" cy="971422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4" name="Ovaal 93"/>
          <p:cNvSpPr/>
          <p:nvPr/>
        </p:nvSpPr>
        <p:spPr>
          <a:xfrm>
            <a:off x="4398719" y="2766498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4" name="Rechte verbindingslijn met pijl 43"/>
          <p:cNvCxnSpPr/>
          <p:nvPr/>
        </p:nvCxnSpPr>
        <p:spPr>
          <a:xfrm>
            <a:off x="4545425" y="2202809"/>
            <a:ext cx="648814" cy="386170"/>
          </a:xfrm>
          <a:prstGeom prst="straightConnector1">
            <a:avLst/>
          </a:prstGeom>
          <a:ln w="60325">
            <a:solidFill>
              <a:srgbClr val="FF0000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hoek 44"/>
          <p:cNvSpPr/>
          <p:nvPr/>
        </p:nvSpPr>
        <p:spPr>
          <a:xfrm rot="2096661">
            <a:off x="-2140568" y="2968054"/>
            <a:ext cx="14020800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6" name="Afbeelding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319830"/>
            <a:ext cx="1118235" cy="304800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881400"/>
            <a:ext cx="1085850" cy="304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75" y="5447596"/>
            <a:ext cx="1118235" cy="304800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6997775" y="1047071"/>
            <a:ext cx="3286541" cy="2229019"/>
            <a:chOff x="6997775" y="1047071"/>
            <a:chExt cx="3286541" cy="2229019"/>
          </a:xfrm>
        </p:grpSpPr>
        <p:cxnSp>
          <p:nvCxnSpPr>
            <p:cNvPr id="51" name="Rechte verbindingslijn 50"/>
            <p:cNvCxnSpPr/>
            <p:nvPr/>
          </p:nvCxnSpPr>
          <p:spPr>
            <a:xfrm>
              <a:off x="7662516" y="2103377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51"/>
            <p:cNvCxnSpPr/>
            <p:nvPr/>
          </p:nvCxnSpPr>
          <p:spPr>
            <a:xfrm>
              <a:off x="7662516" y="2848315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Afbeelding 5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4205" y="3010275"/>
              <a:ext cx="498404" cy="265815"/>
            </a:xfrm>
            <a:prstGeom prst="rect">
              <a:avLst/>
            </a:prstGeom>
          </p:spPr>
        </p:pic>
        <p:pic>
          <p:nvPicPr>
            <p:cNvPr id="54" name="Afbeelding 5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023" y="1675603"/>
              <a:ext cx="485113" cy="265815"/>
            </a:xfrm>
            <a:prstGeom prst="rect">
              <a:avLst/>
            </a:prstGeom>
          </p:spPr>
        </p:pic>
        <p:cxnSp>
          <p:nvCxnSpPr>
            <p:cNvPr id="55" name="Rechte verbindingslijn 54"/>
            <p:cNvCxnSpPr/>
            <p:nvPr/>
          </p:nvCxnSpPr>
          <p:spPr>
            <a:xfrm>
              <a:off x="8435597" y="1878625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echte verbindingslijn 55"/>
            <p:cNvCxnSpPr/>
            <p:nvPr/>
          </p:nvCxnSpPr>
          <p:spPr>
            <a:xfrm>
              <a:off x="8435597" y="2623563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Afbeelding 5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287" y="2785523"/>
              <a:ext cx="498404" cy="265815"/>
            </a:xfrm>
            <a:prstGeom prst="rect">
              <a:avLst/>
            </a:prstGeom>
          </p:spPr>
        </p:pic>
        <p:pic>
          <p:nvPicPr>
            <p:cNvPr id="58" name="Afbeelding 5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1412" y="1450851"/>
              <a:ext cx="485113" cy="265815"/>
            </a:xfrm>
            <a:prstGeom prst="rect">
              <a:avLst/>
            </a:prstGeom>
          </p:spPr>
        </p:pic>
        <p:cxnSp>
          <p:nvCxnSpPr>
            <p:cNvPr id="59" name="Rechte verbindingslijn 58"/>
            <p:cNvCxnSpPr/>
            <p:nvPr/>
          </p:nvCxnSpPr>
          <p:spPr>
            <a:xfrm>
              <a:off x="9208679" y="1653873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chte verbindingslijn 59"/>
            <p:cNvCxnSpPr/>
            <p:nvPr/>
          </p:nvCxnSpPr>
          <p:spPr>
            <a:xfrm>
              <a:off x="9208679" y="2398811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Afbeelding 6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368" y="2560771"/>
              <a:ext cx="498404" cy="265815"/>
            </a:xfrm>
            <a:prstGeom prst="rect">
              <a:avLst/>
            </a:prstGeom>
          </p:spPr>
        </p:pic>
        <p:pic>
          <p:nvPicPr>
            <p:cNvPr id="62" name="Afbeelding 6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493" y="1226099"/>
              <a:ext cx="485113" cy="265815"/>
            </a:xfrm>
            <a:prstGeom prst="rect">
              <a:avLst/>
            </a:prstGeom>
          </p:spPr>
        </p:pic>
        <p:grpSp>
          <p:nvGrpSpPr>
            <p:cNvPr id="63" name="Groep 62"/>
            <p:cNvGrpSpPr/>
            <p:nvPr/>
          </p:nvGrpSpPr>
          <p:grpSpPr>
            <a:xfrm>
              <a:off x="9794219" y="1836136"/>
              <a:ext cx="490097" cy="191055"/>
              <a:chOff x="10915650" y="3122895"/>
              <a:chExt cx="561975" cy="219075"/>
            </a:xfrm>
          </p:grpSpPr>
          <p:sp>
            <p:nvSpPr>
              <p:cNvPr id="82" name="Ovaal 81"/>
              <p:cNvSpPr/>
              <p:nvPr/>
            </p:nvSpPr>
            <p:spPr>
              <a:xfrm>
                <a:off x="10915650" y="32371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11144250" y="318004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11372850" y="3122895"/>
                <a:ext cx="104775" cy="1047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ep 84"/>
            <p:cNvGrpSpPr/>
            <p:nvPr/>
          </p:nvGrpSpPr>
          <p:grpSpPr>
            <a:xfrm>
              <a:off x="6997775" y="1047071"/>
              <a:ext cx="1687110" cy="1543119"/>
              <a:chOff x="6997775" y="1047071"/>
              <a:chExt cx="1687110" cy="1543119"/>
            </a:xfrm>
          </p:grpSpPr>
          <p:cxnSp>
            <p:nvCxnSpPr>
              <p:cNvPr id="86" name="Rechte verbindingslijn met pijl 85"/>
              <p:cNvCxnSpPr/>
              <p:nvPr/>
            </p:nvCxnSpPr>
            <p:spPr>
              <a:xfrm>
                <a:off x="7910815" y="1226099"/>
                <a:ext cx="774070" cy="1364091"/>
              </a:xfrm>
              <a:prstGeom prst="straightConnector1">
                <a:avLst/>
              </a:prstGeom>
              <a:ln w="60325">
                <a:solidFill>
                  <a:srgbClr val="00B050"/>
                </a:solidFill>
                <a:headEnd type="arrow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/>
              <p:cNvCxnSpPr/>
              <p:nvPr/>
            </p:nvCxnSpPr>
            <p:spPr>
              <a:xfrm>
                <a:off x="7678297" y="1203447"/>
                <a:ext cx="448564" cy="0"/>
              </a:xfrm>
              <a:prstGeom prst="line">
                <a:avLst/>
              </a:prstGeom>
              <a:ln w="762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8" name="Afbeelding 8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7775" y="1047071"/>
                <a:ext cx="573405" cy="304800"/>
              </a:xfrm>
              <a:prstGeom prst="rect">
                <a:avLst/>
              </a:prstGeom>
            </p:spPr>
          </p:pic>
        </p:grpSp>
        <p:sp>
          <p:nvSpPr>
            <p:cNvPr id="89" name="Ovaal 88"/>
            <p:cNvSpPr/>
            <p:nvPr/>
          </p:nvSpPr>
          <p:spPr>
            <a:xfrm>
              <a:off x="7793191" y="2742897"/>
              <a:ext cx="198353" cy="1983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90" name="Afgeronde rechthoek 89"/>
          <p:cNvSpPr/>
          <p:nvPr/>
        </p:nvSpPr>
        <p:spPr>
          <a:xfrm>
            <a:off x="7525259" y="3835600"/>
            <a:ext cx="980388" cy="971422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3) Theoretical Outlook"/>
          <p:cNvSpPr txBox="1"/>
          <p:nvPr/>
        </p:nvSpPr>
        <p:spPr>
          <a:xfrm>
            <a:off x="138341" y="6436880"/>
            <a:ext cx="62169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1800" kern="0" smtClean="0"/>
              <a:t>Cirac, Zoller, Phys. Rev. Lett. 74, 4091 (1995)</a:t>
            </a:r>
            <a:endParaRPr sz="1800" kern="0"/>
          </a:p>
        </p:txBody>
      </p:sp>
    </p:spTree>
    <p:extLst>
      <p:ext uri="{BB962C8B-B14F-4D97-AF65-F5344CB8AC3E}">
        <p14:creationId xmlns:p14="http://schemas.microsoft.com/office/powerpoint/2010/main" val="11145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90" grpId="0" animBg="1"/>
      <p:bldP spid="9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2896678" y="3019230"/>
            <a:ext cx="8286655" cy="2637745"/>
            <a:chOff x="2896678" y="3019230"/>
            <a:chExt cx="8286655" cy="2637745"/>
          </a:xfrm>
        </p:grpSpPr>
        <p:grpSp>
          <p:nvGrpSpPr>
            <p:cNvPr id="2" name="Groep 1"/>
            <p:cNvGrpSpPr/>
            <p:nvPr/>
          </p:nvGrpSpPr>
          <p:grpSpPr>
            <a:xfrm>
              <a:off x="2896678" y="3019230"/>
              <a:ext cx="8286655" cy="2637745"/>
              <a:chOff x="-310918" y="1972660"/>
              <a:chExt cx="10978823" cy="3494696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7217702" y="2017153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6051891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4813174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" name="Groep 2"/>
            <p:cNvGrpSpPr/>
            <p:nvPr/>
          </p:nvGrpSpPr>
          <p:grpSpPr>
            <a:xfrm>
              <a:off x="4049564" y="4127452"/>
              <a:ext cx="6030923" cy="437005"/>
              <a:chOff x="1004842" y="3443849"/>
              <a:chExt cx="8236368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" name="Ovaal 7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6089956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7376674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864439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52" name="Afgeronde rechthoek 51"/>
          <p:cNvSpPr/>
          <p:nvPr/>
        </p:nvSpPr>
        <p:spPr>
          <a:xfrm>
            <a:off x="7525259" y="3835600"/>
            <a:ext cx="980388" cy="971422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4" name="Rechte verbindingslijn 53"/>
          <p:cNvCxnSpPr/>
          <p:nvPr/>
        </p:nvCxnSpPr>
        <p:spPr>
          <a:xfrm>
            <a:off x="7662516" y="2103377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/>
          <p:nvPr/>
        </p:nvCxnSpPr>
        <p:spPr>
          <a:xfrm>
            <a:off x="7662516" y="2848315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Afbeelding 5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205" y="3010275"/>
            <a:ext cx="498404" cy="265815"/>
          </a:xfrm>
          <a:prstGeom prst="rect">
            <a:avLst/>
          </a:prstGeom>
        </p:spPr>
      </p:pic>
      <p:pic>
        <p:nvPicPr>
          <p:cNvPr id="57" name="Afbeelding 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23" y="1675603"/>
            <a:ext cx="485113" cy="265815"/>
          </a:xfrm>
          <a:prstGeom prst="rect">
            <a:avLst/>
          </a:prstGeom>
        </p:spPr>
      </p:pic>
      <p:cxnSp>
        <p:nvCxnSpPr>
          <p:cNvPr id="58" name="Rechte verbindingslijn 57"/>
          <p:cNvCxnSpPr/>
          <p:nvPr/>
        </p:nvCxnSpPr>
        <p:spPr>
          <a:xfrm>
            <a:off x="8435597" y="1878625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/>
          <p:nvPr/>
        </p:nvCxnSpPr>
        <p:spPr>
          <a:xfrm>
            <a:off x="8435597" y="2623563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Afbeelding 5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7" y="2785523"/>
            <a:ext cx="498404" cy="265815"/>
          </a:xfrm>
          <a:prstGeom prst="rect">
            <a:avLst/>
          </a:prstGeom>
        </p:spPr>
      </p:pic>
      <p:pic>
        <p:nvPicPr>
          <p:cNvPr id="61" name="Afbeelding 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12" y="1450851"/>
            <a:ext cx="485113" cy="265815"/>
          </a:xfrm>
          <a:prstGeom prst="rect">
            <a:avLst/>
          </a:prstGeom>
        </p:spPr>
      </p:pic>
      <p:cxnSp>
        <p:nvCxnSpPr>
          <p:cNvPr id="62" name="Rechte verbindingslijn 61"/>
          <p:cNvCxnSpPr/>
          <p:nvPr/>
        </p:nvCxnSpPr>
        <p:spPr>
          <a:xfrm>
            <a:off x="9208679" y="1653873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81"/>
          <p:cNvCxnSpPr/>
          <p:nvPr/>
        </p:nvCxnSpPr>
        <p:spPr>
          <a:xfrm>
            <a:off x="9208679" y="2398811"/>
            <a:ext cx="448564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Afbeelding 8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8" y="2560771"/>
            <a:ext cx="498404" cy="265815"/>
          </a:xfrm>
          <a:prstGeom prst="rect">
            <a:avLst/>
          </a:prstGeom>
        </p:spPr>
      </p:pic>
      <p:pic>
        <p:nvPicPr>
          <p:cNvPr id="84" name="Afbeelding 8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93" y="1226099"/>
            <a:ext cx="485113" cy="265815"/>
          </a:xfrm>
          <a:prstGeom prst="rect">
            <a:avLst/>
          </a:prstGeom>
        </p:spPr>
      </p:pic>
      <p:grpSp>
        <p:nvGrpSpPr>
          <p:cNvPr id="85" name="Groep 84"/>
          <p:cNvGrpSpPr/>
          <p:nvPr/>
        </p:nvGrpSpPr>
        <p:grpSpPr>
          <a:xfrm>
            <a:off x="9794219" y="1836136"/>
            <a:ext cx="490097" cy="191055"/>
            <a:chOff x="10915650" y="3122895"/>
            <a:chExt cx="561975" cy="219075"/>
          </a:xfrm>
        </p:grpSpPr>
        <p:sp>
          <p:nvSpPr>
            <p:cNvPr id="87" name="Ovaal 86"/>
            <p:cNvSpPr/>
            <p:nvPr/>
          </p:nvSpPr>
          <p:spPr>
            <a:xfrm>
              <a:off x="10915650" y="323719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/>
            <p:cNvSpPr/>
            <p:nvPr/>
          </p:nvSpPr>
          <p:spPr>
            <a:xfrm>
              <a:off x="11144250" y="318004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/>
            <p:cNvSpPr/>
            <p:nvPr/>
          </p:nvSpPr>
          <p:spPr>
            <a:xfrm>
              <a:off x="11372850" y="3122895"/>
              <a:ext cx="104775" cy="104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6997775" y="1047071"/>
            <a:ext cx="1687110" cy="1543119"/>
            <a:chOff x="6997775" y="1047071"/>
            <a:chExt cx="1687110" cy="1543119"/>
          </a:xfrm>
        </p:grpSpPr>
        <p:cxnSp>
          <p:nvCxnSpPr>
            <p:cNvPr id="86" name="Rechte verbindingslijn met pijl 85"/>
            <p:cNvCxnSpPr/>
            <p:nvPr/>
          </p:nvCxnSpPr>
          <p:spPr>
            <a:xfrm>
              <a:off x="7910815" y="1226099"/>
              <a:ext cx="774070" cy="1364091"/>
            </a:xfrm>
            <a:prstGeom prst="straightConnector1">
              <a:avLst/>
            </a:prstGeom>
            <a:ln w="60325">
              <a:solidFill>
                <a:srgbClr val="00B050"/>
              </a:solidFill>
              <a:headEnd type="arrow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/>
          </p:nvCxnSpPr>
          <p:spPr>
            <a:xfrm>
              <a:off x="7678297" y="1203447"/>
              <a:ext cx="44856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Afbeelding 1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775" y="1047071"/>
              <a:ext cx="573405" cy="304800"/>
            </a:xfrm>
            <a:prstGeom prst="rect">
              <a:avLst/>
            </a:prstGeom>
          </p:spPr>
        </p:pic>
      </p:grpSp>
      <p:pic>
        <p:nvPicPr>
          <p:cNvPr id="5" name="Afbeelding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319830"/>
            <a:ext cx="1118235" cy="30480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5881400"/>
            <a:ext cx="1085850" cy="304800"/>
          </a:xfrm>
          <a:prstGeom prst="rect">
            <a:avLst/>
          </a:prstGeom>
        </p:spPr>
      </p:pic>
      <p:sp>
        <p:nvSpPr>
          <p:cNvPr id="94" name="Ovaal 93"/>
          <p:cNvSpPr/>
          <p:nvPr/>
        </p:nvSpPr>
        <p:spPr>
          <a:xfrm>
            <a:off x="7793191" y="2742897"/>
            <a:ext cx="198353" cy="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Rechthoek 90"/>
          <p:cNvSpPr/>
          <p:nvPr/>
        </p:nvSpPr>
        <p:spPr>
          <a:xfrm rot="2096661">
            <a:off x="-12626" y="2412470"/>
            <a:ext cx="14020800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00B050">
                  <a:alpha val="48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47" name="3) Theoretical Outlook"/>
          <p:cNvSpPr txBox="1"/>
          <p:nvPr/>
        </p:nvSpPr>
        <p:spPr>
          <a:xfrm>
            <a:off x="138341" y="6436880"/>
            <a:ext cx="62169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1800" kern="0" smtClean="0"/>
              <a:t>Cirac, Zoller, Phys. Rev. Lett. 74, 4091 (1995)</a:t>
            </a:r>
            <a:endParaRPr sz="1800" kern="0"/>
          </a:p>
        </p:txBody>
      </p:sp>
      <p:grpSp>
        <p:nvGrpSpPr>
          <p:cNvPr id="48" name="Groep 47"/>
          <p:cNvGrpSpPr/>
          <p:nvPr/>
        </p:nvGrpSpPr>
        <p:grpSpPr>
          <a:xfrm>
            <a:off x="432957" y="2361786"/>
            <a:ext cx="2176126" cy="2514600"/>
            <a:chOff x="251982" y="2003571"/>
            <a:chExt cx="2176126" cy="2514600"/>
          </a:xfrm>
        </p:grpSpPr>
        <p:sp>
          <p:nvSpPr>
            <p:cNvPr id="49" name="Vrije vorm 48"/>
            <p:cNvSpPr/>
            <p:nvPr/>
          </p:nvSpPr>
          <p:spPr>
            <a:xfrm>
              <a:off x="251982" y="2517669"/>
              <a:ext cx="2176126" cy="471464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7801 h 827465"/>
                <a:gd name="connsiteX1" fmla="*/ 1435510 w 6351639"/>
                <a:gd name="connsiteY1" fmla="*/ 679982 h 827465"/>
                <a:gd name="connsiteX2" fmla="*/ 2206339 w 6351639"/>
                <a:gd name="connsiteY2" fmla="*/ 294090 h 827465"/>
                <a:gd name="connsiteX3" fmla="*/ 3057833 w 6351639"/>
                <a:gd name="connsiteY3" fmla="*/ 11388 h 827465"/>
                <a:gd name="connsiteX4" fmla="*/ 4866968 w 6351639"/>
                <a:gd name="connsiteY4" fmla="*/ 689814 h 827465"/>
                <a:gd name="connsiteX5" fmla="*/ 6351639 w 6351639"/>
                <a:gd name="connsiteY5" fmla="*/ 827465 h 827465"/>
                <a:gd name="connsiteX6" fmla="*/ 6351639 w 6351639"/>
                <a:gd name="connsiteY6" fmla="*/ 827465 h 827465"/>
                <a:gd name="connsiteX0" fmla="*/ 0 w 6351639"/>
                <a:gd name="connsiteY0" fmla="*/ 797080 h 816744"/>
                <a:gd name="connsiteX1" fmla="*/ 1435510 w 6351639"/>
                <a:gd name="connsiteY1" fmla="*/ 669261 h 816744"/>
                <a:gd name="connsiteX2" fmla="*/ 2206339 w 6351639"/>
                <a:gd name="connsiteY2" fmla="*/ 283369 h 816744"/>
                <a:gd name="connsiteX3" fmla="*/ 3057833 w 6351639"/>
                <a:gd name="connsiteY3" fmla="*/ 667 h 816744"/>
                <a:gd name="connsiteX4" fmla="*/ 4017767 w 6351639"/>
                <a:gd name="connsiteY4" fmla="*/ 362265 h 816744"/>
                <a:gd name="connsiteX5" fmla="*/ 4866968 w 6351639"/>
                <a:gd name="connsiteY5" fmla="*/ 679093 h 816744"/>
                <a:gd name="connsiteX6" fmla="*/ 6351639 w 6351639"/>
                <a:gd name="connsiteY6" fmla="*/ 816744 h 816744"/>
                <a:gd name="connsiteX7" fmla="*/ 6351639 w 6351639"/>
                <a:gd name="connsiteY7" fmla="*/ 816744 h 816744"/>
                <a:gd name="connsiteX0" fmla="*/ 0 w 6351639"/>
                <a:gd name="connsiteY0" fmla="*/ 521077 h 1098860"/>
                <a:gd name="connsiteX1" fmla="*/ 1435510 w 6351639"/>
                <a:gd name="connsiteY1" fmla="*/ 393258 h 1098860"/>
                <a:gd name="connsiteX2" fmla="*/ 2206339 w 6351639"/>
                <a:gd name="connsiteY2" fmla="*/ 7366 h 1098860"/>
                <a:gd name="connsiteX3" fmla="*/ 3118893 w 6351639"/>
                <a:gd name="connsiteY3" fmla="*/ 1098747 h 1098860"/>
                <a:gd name="connsiteX4" fmla="*/ 4017767 w 6351639"/>
                <a:gd name="connsiteY4" fmla="*/ 86262 h 1098860"/>
                <a:gd name="connsiteX5" fmla="*/ 4866968 w 6351639"/>
                <a:gd name="connsiteY5" fmla="*/ 403090 h 1098860"/>
                <a:gd name="connsiteX6" fmla="*/ 6351639 w 6351639"/>
                <a:gd name="connsiteY6" fmla="*/ 540741 h 1098860"/>
                <a:gd name="connsiteX7" fmla="*/ 6351639 w 6351639"/>
                <a:gd name="connsiteY7" fmla="*/ 540741 h 1098860"/>
                <a:gd name="connsiteX0" fmla="*/ 0 w 6351639"/>
                <a:gd name="connsiteY0" fmla="*/ 521609 h 1013932"/>
                <a:gd name="connsiteX1" fmla="*/ 1435510 w 6351639"/>
                <a:gd name="connsiteY1" fmla="*/ 393790 h 1013932"/>
                <a:gd name="connsiteX2" fmla="*/ 2206339 w 6351639"/>
                <a:gd name="connsiteY2" fmla="*/ 7898 h 1013932"/>
                <a:gd name="connsiteX3" fmla="*/ 3108716 w 6351639"/>
                <a:gd name="connsiteY3" fmla="*/ 1013810 h 1013932"/>
                <a:gd name="connsiteX4" fmla="*/ 4017767 w 6351639"/>
                <a:gd name="connsiteY4" fmla="*/ 86794 h 1013932"/>
                <a:gd name="connsiteX5" fmla="*/ 4866968 w 6351639"/>
                <a:gd name="connsiteY5" fmla="*/ 403622 h 1013932"/>
                <a:gd name="connsiteX6" fmla="*/ 6351639 w 6351639"/>
                <a:gd name="connsiteY6" fmla="*/ 541273 h 1013932"/>
                <a:gd name="connsiteX7" fmla="*/ 6351639 w 6351639"/>
                <a:gd name="connsiteY7" fmla="*/ 541273 h 1013932"/>
                <a:gd name="connsiteX0" fmla="*/ 0 w 6351639"/>
                <a:gd name="connsiteY0" fmla="*/ 521525 h 1013726"/>
                <a:gd name="connsiteX1" fmla="*/ 1435510 w 6351639"/>
                <a:gd name="connsiteY1" fmla="*/ 393706 h 1013726"/>
                <a:gd name="connsiteX2" fmla="*/ 2206339 w 6351639"/>
                <a:gd name="connsiteY2" fmla="*/ 7814 h 1013726"/>
                <a:gd name="connsiteX3" fmla="*/ 3108716 w 6351639"/>
                <a:gd name="connsiteY3" fmla="*/ 1013726 h 1013726"/>
                <a:gd name="connsiteX4" fmla="*/ 4017767 w 6351639"/>
                <a:gd name="connsiteY4" fmla="*/ 86710 h 1013726"/>
                <a:gd name="connsiteX5" fmla="*/ 4866968 w 6351639"/>
                <a:gd name="connsiteY5" fmla="*/ 403538 h 1013726"/>
                <a:gd name="connsiteX6" fmla="*/ 6351639 w 6351639"/>
                <a:gd name="connsiteY6" fmla="*/ 541189 h 1013726"/>
                <a:gd name="connsiteX7" fmla="*/ 6351639 w 6351639"/>
                <a:gd name="connsiteY7" fmla="*/ 541189 h 1013726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12"/>
                <a:gd name="connsiteX1" fmla="*/ 1435510 w 6351639"/>
                <a:gd name="connsiteY1" fmla="*/ 393863 h 1014312"/>
                <a:gd name="connsiteX2" fmla="*/ 2206339 w 6351639"/>
                <a:gd name="connsiteY2" fmla="*/ 7971 h 1014312"/>
                <a:gd name="connsiteX3" fmla="*/ 3108716 w 6351639"/>
                <a:gd name="connsiteY3" fmla="*/ 1013883 h 1014312"/>
                <a:gd name="connsiteX4" fmla="*/ 3997414 w 6351639"/>
                <a:gd name="connsiteY4" fmla="*/ 152612 h 1014312"/>
                <a:gd name="connsiteX5" fmla="*/ 4866968 w 6351639"/>
                <a:gd name="connsiteY5" fmla="*/ 403695 h 1014312"/>
                <a:gd name="connsiteX6" fmla="*/ 6351639 w 6351639"/>
                <a:gd name="connsiteY6" fmla="*/ 541346 h 1014312"/>
                <a:gd name="connsiteX7" fmla="*/ 6351639 w 6351639"/>
                <a:gd name="connsiteY7" fmla="*/ 541346 h 1014312"/>
                <a:gd name="connsiteX0" fmla="*/ 0 w 6351639"/>
                <a:gd name="connsiteY0" fmla="*/ 521682 h 1014333"/>
                <a:gd name="connsiteX1" fmla="*/ 1435510 w 6351639"/>
                <a:gd name="connsiteY1" fmla="*/ 393863 h 1014333"/>
                <a:gd name="connsiteX2" fmla="*/ 2206339 w 6351639"/>
                <a:gd name="connsiteY2" fmla="*/ 7971 h 1014333"/>
                <a:gd name="connsiteX3" fmla="*/ 3108716 w 6351639"/>
                <a:gd name="connsiteY3" fmla="*/ 1013883 h 1014333"/>
                <a:gd name="connsiteX4" fmla="*/ 3997414 w 6351639"/>
                <a:gd name="connsiteY4" fmla="*/ 152612 h 1014333"/>
                <a:gd name="connsiteX5" fmla="*/ 4866968 w 6351639"/>
                <a:gd name="connsiteY5" fmla="*/ 403695 h 1014333"/>
                <a:gd name="connsiteX6" fmla="*/ 6351639 w 6351639"/>
                <a:gd name="connsiteY6" fmla="*/ 541346 h 1014333"/>
                <a:gd name="connsiteX7" fmla="*/ 6351639 w 6351639"/>
                <a:gd name="connsiteY7" fmla="*/ 541346 h 1014333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72547 h 864756"/>
                <a:gd name="connsiteX1" fmla="*/ 1435510 w 6351639"/>
                <a:gd name="connsiteY1" fmla="*/ 244728 h 864756"/>
                <a:gd name="connsiteX2" fmla="*/ 2124926 w 6351639"/>
                <a:gd name="connsiteY2" fmla="*/ 23200 h 864756"/>
                <a:gd name="connsiteX3" fmla="*/ 3108716 w 6351639"/>
                <a:gd name="connsiteY3" fmla="*/ 864748 h 864756"/>
                <a:gd name="connsiteX4" fmla="*/ 3997414 w 6351639"/>
                <a:gd name="connsiteY4" fmla="*/ 3477 h 864756"/>
                <a:gd name="connsiteX5" fmla="*/ 4866968 w 6351639"/>
                <a:gd name="connsiteY5" fmla="*/ 254560 h 864756"/>
                <a:gd name="connsiteX6" fmla="*/ 6351639 w 6351639"/>
                <a:gd name="connsiteY6" fmla="*/ 392211 h 864756"/>
                <a:gd name="connsiteX7" fmla="*/ 6351639 w 6351639"/>
                <a:gd name="connsiteY7" fmla="*/ 392211 h 864756"/>
                <a:gd name="connsiteX0" fmla="*/ 0 w 6351639"/>
                <a:gd name="connsiteY0" fmla="*/ 385489 h 877693"/>
                <a:gd name="connsiteX1" fmla="*/ 1435510 w 6351639"/>
                <a:gd name="connsiteY1" fmla="*/ 257670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11625 w 6351639"/>
                <a:gd name="connsiteY1" fmla="*/ 290543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351639"/>
                <a:gd name="connsiteY0" fmla="*/ 385489 h 877693"/>
                <a:gd name="connsiteX1" fmla="*/ 1272685 w 6351639"/>
                <a:gd name="connsiteY1" fmla="*/ 303692 h 877693"/>
                <a:gd name="connsiteX2" fmla="*/ 2155456 w 6351639"/>
                <a:gd name="connsiteY2" fmla="*/ 3269 h 877693"/>
                <a:gd name="connsiteX3" fmla="*/ 3108716 w 6351639"/>
                <a:gd name="connsiteY3" fmla="*/ 877690 h 877693"/>
                <a:gd name="connsiteX4" fmla="*/ 3997414 w 6351639"/>
                <a:gd name="connsiteY4" fmla="*/ 16419 h 877693"/>
                <a:gd name="connsiteX5" fmla="*/ 4866968 w 6351639"/>
                <a:gd name="connsiteY5" fmla="*/ 267502 h 877693"/>
                <a:gd name="connsiteX6" fmla="*/ 6351639 w 6351639"/>
                <a:gd name="connsiteY6" fmla="*/ 405153 h 877693"/>
                <a:gd name="connsiteX7" fmla="*/ 6351639 w 6351639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6046342 w 6046342"/>
                <a:gd name="connsiteY7" fmla="*/ 405153 h 877693"/>
                <a:gd name="connsiteX0" fmla="*/ 0 w 6046342"/>
                <a:gd name="connsiteY0" fmla="*/ 411787 h 877693"/>
                <a:gd name="connsiteX1" fmla="*/ 967388 w 6046342"/>
                <a:gd name="connsiteY1" fmla="*/ 303692 h 877693"/>
                <a:gd name="connsiteX2" fmla="*/ 1850159 w 6046342"/>
                <a:gd name="connsiteY2" fmla="*/ 3269 h 877693"/>
                <a:gd name="connsiteX3" fmla="*/ 2803419 w 6046342"/>
                <a:gd name="connsiteY3" fmla="*/ 877690 h 877693"/>
                <a:gd name="connsiteX4" fmla="*/ 3692117 w 6046342"/>
                <a:gd name="connsiteY4" fmla="*/ 16419 h 877693"/>
                <a:gd name="connsiteX5" fmla="*/ 4561671 w 6046342"/>
                <a:gd name="connsiteY5" fmla="*/ 267502 h 877693"/>
                <a:gd name="connsiteX6" fmla="*/ 6046342 w 6046342"/>
                <a:gd name="connsiteY6" fmla="*/ 405153 h 877693"/>
                <a:gd name="connsiteX7" fmla="*/ 5669809 w 6046342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61671 w 5741045"/>
                <a:gd name="connsiteY5" fmla="*/ 267502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  <a:gd name="connsiteX0" fmla="*/ 0 w 5741045"/>
                <a:gd name="connsiteY0" fmla="*/ 411787 h 877693"/>
                <a:gd name="connsiteX1" fmla="*/ 967388 w 5741045"/>
                <a:gd name="connsiteY1" fmla="*/ 303692 h 877693"/>
                <a:gd name="connsiteX2" fmla="*/ 1850159 w 5741045"/>
                <a:gd name="connsiteY2" fmla="*/ 3269 h 877693"/>
                <a:gd name="connsiteX3" fmla="*/ 2803419 w 5741045"/>
                <a:gd name="connsiteY3" fmla="*/ 877690 h 877693"/>
                <a:gd name="connsiteX4" fmla="*/ 3692117 w 5741045"/>
                <a:gd name="connsiteY4" fmla="*/ 16419 h 877693"/>
                <a:gd name="connsiteX5" fmla="*/ 4510789 w 5741045"/>
                <a:gd name="connsiteY5" fmla="*/ 293801 h 877693"/>
                <a:gd name="connsiteX6" fmla="*/ 5741045 w 5741045"/>
                <a:gd name="connsiteY6" fmla="*/ 411728 h 877693"/>
                <a:gd name="connsiteX7" fmla="*/ 5669809 w 5741045"/>
                <a:gd name="connsiteY7" fmla="*/ 411728 h 87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45" h="877693">
                  <a:moveTo>
                    <a:pt x="0" y="411787"/>
                  </a:moveTo>
                  <a:cubicBezTo>
                    <a:pt x="530288" y="405893"/>
                    <a:pt x="659028" y="371778"/>
                    <a:pt x="967388" y="303692"/>
                  </a:cubicBezTo>
                  <a:cubicBezTo>
                    <a:pt x="1275748" y="235606"/>
                    <a:pt x="1396594" y="88403"/>
                    <a:pt x="1850159" y="3269"/>
                  </a:cubicBezTo>
                  <a:cubicBezTo>
                    <a:pt x="2334254" y="-62141"/>
                    <a:pt x="2496426" y="875498"/>
                    <a:pt x="2803419" y="877690"/>
                  </a:cubicBezTo>
                  <a:cubicBezTo>
                    <a:pt x="3110412" y="879882"/>
                    <a:pt x="3309183" y="-50630"/>
                    <a:pt x="3692117" y="16419"/>
                  </a:cubicBezTo>
                  <a:cubicBezTo>
                    <a:pt x="4156464" y="122915"/>
                    <a:pt x="4169301" y="227916"/>
                    <a:pt x="4510789" y="293801"/>
                  </a:cubicBezTo>
                  <a:cubicBezTo>
                    <a:pt x="4852277" y="359686"/>
                    <a:pt x="5056008" y="408510"/>
                    <a:pt x="5741045" y="411728"/>
                  </a:cubicBezTo>
                  <a:lnTo>
                    <a:pt x="5669809" y="411728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Vrije vorm 49"/>
            <p:cNvSpPr/>
            <p:nvPr/>
          </p:nvSpPr>
          <p:spPr>
            <a:xfrm>
              <a:off x="285531" y="3192962"/>
              <a:ext cx="2127820" cy="478142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  <a:gd name="connsiteX0" fmla="*/ 0 w 6351639"/>
                <a:gd name="connsiteY0" fmla="*/ 800473 h 1055266"/>
                <a:gd name="connsiteX1" fmla="*/ 1435510 w 6351639"/>
                <a:gd name="connsiteY1" fmla="*/ 672654 h 1055266"/>
                <a:gd name="connsiteX2" fmla="*/ 3057833 w 6351639"/>
                <a:gd name="connsiteY2" fmla="*/ 4060 h 1055266"/>
                <a:gd name="connsiteX3" fmla="*/ 4704493 w 6351639"/>
                <a:gd name="connsiteY3" fmla="*/ 1024713 h 1055266"/>
                <a:gd name="connsiteX4" fmla="*/ 6351639 w 6351639"/>
                <a:gd name="connsiteY4" fmla="*/ 820137 h 1055266"/>
                <a:gd name="connsiteX5" fmla="*/ 6351639 w 6351639"/>
                <a:gd name="connsiteY5" fmla="*/ 820137 h 1055266"/>
                <a:gd name="connsiteX0" fmla="*/ 0 w 7443831"/>
                <a:gd name="connsiteY0" fmla="*/ 800473 h 1055266"/>
                <a:gd name="connsiteX1" fmla="*/ 1435510 w 7443831"/>
                <a:gd name="connsiteY1" fmla="*/ 672654 h 1055266"/>
                <a:gd name="connsiteX2" fmla="*/ 3057833 w 7443831"/>
                <a:gd name="connsiteY2" fmla="*/ 4060 h 1055266"/>
                <a:gd name="connsiteX3" fmla="*/ 4704493 w 7443831"/>
                <a:gd name="connsiteY3" fmla="*/ 1024713 h 1055266"/>
                <a:gd name="connsiteX4" fmla="*/ 6351639 w 7443831"/>
                <a:gd name="connsiteY4" fmla="*/ 820137 h 1055266"/>
                <a:gd name="connsiteX5" fmla="*/ 7443831 w 7443831"/>
                <a:gd name="connsiteY5" fmla="*/ 808855 h 1055266"/>
                <a:gd name="connsiteX0" fmla="*/ 0 w 7443831"/>
                <a:gd name="connsiteY0" fmla="*/ 800473 h 1066100"/>
                <a:gd name="connsiteX1" fmla="*/ 1435510 w 7443831"/>
                <a:gd name="connsiteY1" fmla="*/ 672654 h 1066100"/>
                <a:gd name="connsiteX2" fmla="*/ 3057833 w 7443831"/>
                <a:gd name="connsiteY2" fmla="*/ 4060 h 1066100"/>
                <a:gd name="connsiteX3" fmla="*/ 4704493 w 7443831"/>
                <a:gd name="connsiteY3" fmla="*/ 1024713 h 1066100"/>
                <a:gd name="connsiteX4" fmla="*/ 6162085 w 7443831"/>
                <a:gd name="connsiteY4" fmla="*/ 895352 h 1066100"/>
                <a:gd name="connsiteX5" fmla="*/ 7443831 w 7443831"/>
                <a:gd name="connsiteY5" fmla="*/ 808855 h 1066100"/>
                <a:gd name="connsiteX0" fmla="*/ 0 w 7443831"/>
                <a:gd name="connsiteY0" fmla="*/ 800473 h 1073600"/>
                <a:gd name="connsiteX1" fmla="*/ 1435510 w 7443831"/>
                <a:gd name="connsiteY1" fmla="*/ 672654 h 1073600"/>
                <a:gd name="connsiteX2" fmla="*/ 3057833 w 7443831"/>
                <a:gd name="connsiteY2" fmla="*/ 4060 h 1073600"/>
                <a:gd name="connsiteX3" fmla="*/ 4704493 w 7443831"/>
                <a:gd name="connsiteY3" fmla="*/ 1024713 h 1073600"/>
                <a:gd name="connsiteX4" fmla="*/ 6162085 w 7443831"/>
                <a:gd name="connsiteY4" fmla="*/ 895352 h 1073600"/>
                <a:gd name="connsiteX5" fmla="*/ 7443831 w 7443831"/>
                <a:gd name="connsiteY5" fmla="*/ 808855 h 1073600"/>
                <a:gd name="connsiteX0" fmla="*/ 0 w 7443831"/>
                <a:gd name="connsiteY0" fmla="*/ 800473 h 1073123"/>
                <a:gd name="connsiteX1" fmla="*/ 1435510 w 7443831"/>
                <a:gd name="connsiteY1" fmla="*/ 672654 h 1073123"/>
                <a:gd name="connsiteX2" fmla="*/ 3057833 w 7443831"/>
                <a:gd name="connsiteY2" fmla="*/ 4060 h 1073123"/>
                <a:gd name="connsiteX3" fmla="*/ 4704493 w 7443831"/>
                <a:gd name="connsiteY3" fmla="*/ 1024713 h 1073123"/>
                <a:gd name="connsiteX4" fmla="*/ 6162085 w 7443831"/>
                <a:gd name="connsiteY4" fmla="*/ 895352 h 1073123"/>
                <a:gd name="connsiteX5" fmla="*/ 7443831 w 7443831"/>
                <a:gd name="connsiteY5" fmla="*/ 808855 h 1073123"/>
                <a:gd name="connsiteX0" fmla="*/ 0 w 7443831"/>
                <a:gd name="connsiteY0" fmla="*/ 800473 h 1065953"/>
                <a:gd name="connsiteX1" fmla="*/ 1435510 w 7443831"/>
                <a:gd name="connsiteY1" fmla="*/ 672654 h 1065953"/>
                <a:gd name="connsiteX2" fmla="*/ 3057833 w 7443831"/>
                <a:gd name="connsiteY2" fmla="*/ 4060 h 1065953"/>
                <a:gd name="connsiteX3" fmla="*/ 4704493 w 7443831"/>
                <a:gd name="connsiteY3" fmla="*/ 1024713 h 1065953"/>
                <a:gd name="connsiteX4" fmla="*/ 6135006 w 7443831"/>
                <a:gd name="connsiteY4" fmla="*/ 857745 h 1065953"/>
                <a:gd name="connsiteX5" fmla="*/ 7443831 w 7443831"/>
                <a:gd name="connsiteY5" fmla="*/ 808855 h 1065953"/>
                <a:gd name="connsiteX0" fmla="*/ 0 w 7443831"/>
                <a:gd name="connsiteY0" fmla="*/ 251247 h 484039"/>
                <a:gd name="connsiteX1" fmla="*/ 1435510 w 7443831"/>
                <a:gd name="connsiteY1" fmla="*/ 123428 h 484039"/>
                <a:gd name="connsiteX2" fmla="*/ 3626495 w 7443831"/>
                <a:gd name="connsiteY2" fmla="*/ 15184 h 484039"/>
                <a:gd name="connsiteX3" fmla="*/ 4704493 w 7443831"/>
                <a:gd name="connsiteY3" fmla="*/ 475487 h 484039"/>
                <a:gd name="connsiteX4" fmla="*/ 6135006 w 7443831"/>
                <a:gd name="connsiteY4" fmla="*/ 308519 h 484039"/>
                <a:gd name="connsiteX5" fmla="*/ 7443831 w 7443831"/>
                <a:gd name="connsiteY5" fmla="*/ 259629 h 484039"/>
                <a:gd name="connsiteX0" fmla="*/ 0 w 7443831"/>
                <a:gd name="connsiteY0" fmla="*/ 241704 h 474496"/>
                <a:gd name="connsiteX1" fmla="*/ 2356200 w 7443831"/>
                <a:gd name="connsiteY1" fmla="*/ 211664 h 474496"/>
                <a:gd name="connsiteX2" fmla="*/ 3626495 w 7443831"/>
                <a:gd name="connsiteY2" fmla="*/ 5641 h 474496"/>
                <a:gd name="connsiteX3" fmla="*/ 4704493 w 7443831"/>
                <a:gd name="connsiteY3" fmla="*/ 465944 h 474496"/>
                <a:gd name="connsiteX4" fmla="*/ 6135006 w 7443831"/>
                <a:gd name="connsiteY4" fmla="*/ 298976 h 474496"/>
                <a:gd name="connsiteX5" fmla="*/ 7443831 w 7443831"/>
                <a:gd name="connsiteY5" fmla="*/ 250086 h 474496"/>
                <a:gd name="connsiteX0" fmla="*/ 0 w 7443831"/>
                <a:gd name="connsiteY0" fmla="*/ 241704 h 472716"/>
                <a:gd name="connsiteX1" fmla="*/ 2356200 w 7443831"/>
                <a:gd name="connsiteY1" fmla="*/ 211664 h 472716"/>
                <a:gd name="connsiteX2" fmla="*/ 3626495 w 7443831"/>
                <a:gd name="connsiteY2" fmla="*/ 5641 h 472716"/>
                <a:gd name="connsiteX3" fmla="*/ 4704493 w 7443831"/>
                <a:gd name="connsiteY3" fmla="*/ 465944 h 472716"/>
                <a:gd name="connsiteX4" fmla="*/ 6008637 w 7443831"/>
                <a:gd name="connsiteY4" fmla="*/ 276411 h 472716"/>
                <a:gd name="connsiteX5" fmla="*/ 7443831 w 7443831"/>
                <a:gd name="connsiteY5" fmla="*/ 250086 h 472716"/>
                <a:gd name="connsiteX0" fmla="*/ 0 w 6550220"/>
                <a:gd name="connsiteY0" fmla="*/ 241704 h 472716"/>
                <a:gd name="connsiteX1" fmla="*/ 2356200 w 6550220"/>
                <a:gd name="connsiteY1" fmla="*/ 211664 h 472716"/>
                <a:gd name="connsiteX2" fmla="*/ 3626495 w 6550220"/>
                <a:gd name="connsiteY2" fmla="*/ 5641 h 472716"/>
                <a:gd name="connsiteX3" fmla="*/ 4704493 w 6550220"/>
                <a:gd name="connsiteY3" fmla="*/ 465944 h 472716"/>
                <a:gd name="connsiteX4" fmla="*/ 6008637 w 6550220"/>
                <a:gd name="connsiteY4" fmla="*/ 276411 h 472716"/>
                <a:gd name="connsiteX5" fmla="*/ 6550220 w 6550220"/>
                <a:gd name="connsiteY5" fmla="*/ 265129 h 472716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866847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  <a:gd name="connsiteX0" fmla="*/ 0 w 5060867"/>
                <a:gd name="connsiteY0" fmla="*/ 253028 h 472758"/>
                <a:gd name="connsiteX1" fmla="*/ 1047375 w 5060867"/>
                <a:gd name="connsiteY1" fmla="*/ 211706 h 472758"/>
                <a:gd name="connsiteX2" fmla="*/ 2137142 w 5060867"/>
                <a:gd name="connsiteY2" fmla="*/ 5683 h 472758"/>
                <a:gd name="connsiteX3" fmla="*/ 3215140 w 5060867"/>
                <a:gd name="connsiteY3" fmla="*/ 465986 h 472758"/>
                <a:gd name="connsiteX4" fmla="*/ 4519284 w 5060867"/>
                <a:gd name="connsiteY4" fmla="*/ 276453 h 472758"/>
                <a:gd name="connsiteX5" fmla="*/ 5060867 w 5060867"/>
                <a:gd name="connsiteY5" fmla="*/ 265171 h 4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0867" h="472758">
                  <a:moveTo>
                    <a:pt x="0" y="253028"/>
                  </a:moveTo>
                  <a:cubicBezTo>
                    <a:pt x="464628" y="254602"/>
                    <a:pt x="691185" y="252930"/>
                    <a:pt x="1047375" y="211706"/>
                  </a:cubicBezTo>
                  <a:cubicBezTo>
                    <a:pt x="1403565" y="170482"/>
                    <a:pt x="1775848" y="-36697"/>
                    <a:pt x="2137142" y="5683"/>
                  </a:cubicBezTo>
                  <a:cubicBezTo>
                    <a:pt x="2498436" y="48063"/>
                    <a:pt x="2818116" y="420858"/>
                    <a:pt x="3215140" y="465986"/>
                  </a:cubicBezTo>
                  <a:cubicBezTo>
                    <a:pt x="3612164" y="511114"/>
                    <a:pt x="3865652" y="317444"/>
                    <a:pt x="4519284" y="276453"/>
                  </a:cubicBezTo>
                  <a:lnTo>
                    <a:pt x="5060867" y="26517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Vrije vorm 50"/>
            <p:cNvSpPr/>
            <p:nvPr/>
          </p:nvSpPr>
          <p:spPr>
            <a:xfrm>
              <a:off x="609584" y="3819850"/>
              <a:ext cx="1460664" cy="218750"/>
            </a:xfrm>
            <a:custGeom>
              <a:avLst/>
              <a:gdLst>
                <a:gd name="connsiteX0" fmla="*/ 0 w 6351639"/>
                <a:gd name="connsiteY0" fmla="*/ 796425 h 849410"/>
                <a:gd name="connsiteX1" fmla="*/ 1366684 w 6351639"/>
                <a:gd name="connsiteY1" fmla="*/ 757096 h 849410"/>
                <a:gd name="connsiteX2" fmla="*/ 3057833 w 6351639"/>
                <a:gd name="connsiteY2" fmla="*/ 12 h 849410"/>
                <a:gd name="connsiteX3" fmla="*/ 4906297 w 6351639"/>
                <a:gd name="connsiteY3" fmla="*/ 776760 h 849410"/>
                <a:gd name="connsiteX4" fmla="*/ 6351639 w 6351639"/>
                <a:gd name="connsiteY4" fmla="*/ 816089 h 849410"/>
                <a:gd name="connsiteX5" fmla="*/ 6351639 w 6351639"/>
                <a:gd name="connsiteY5" fmla="*/ 816089 h 849410"/>
                <a:gd name="connsiteX0" fmla="*/ 0 w 6351639"/>
                <a:gd name="connsiteY0" fmla="*/ 796843 h 849828"/>
                <a:gd name="connsiteX1" fmla="*/ 1435510 w 6351639"/>
                <a:gd name="connsiteY1" fmla="*/ 669024 h 849828"/>
                <a:gd name="connsiteX2" fmla="*/ 3057833 w 6351639"/>
                <a:gd name="connsiteY2" fmla="*/ 430 h 849828"/>
                <a:gd name="connsiteX3" fmla="*/ 4906297 w 6351639"/>
                <a:gd name="connsiteY3" fmla="*/ 777178 h 849828"/>
                <a:gd name="connsiteX4" fmla="*/ 6351639 w 6351639"/>
                <a:gd name="connsiteY4" fmla="*/ 816507 h 849828"/>
                <a:gd name="connsiteX5" fmla="*/ 6351639 w 6351639"/>
                <a:gd name="connsiteY5" fmla="*/ 816507 h 849828"/>
                <a:gd name="connsiteX0" fmla="*/ 0 w 6351639"/>
                <a:gd name="connsiteY0" fmla="*/ 796417 h 816081"/>
                <a:gd name="connsiteX1" fmla="*/ 1435510 w 6351639"/>
                <a:gd name="connsiteY1" fmla="*/ 668598 h 816081"/>
                <a:gd name="connsiteX2" fmla="*/ 3057833 w 6351639"/>
                <a:gd name="connsiteY2" fmla="*/ 4 h 816081"/>
                <a:gd name="connsiteX3" fmla="*/ 4866968 w 6351639"/>
                <a:gd name="connsiteY3" fmla="*/ 678430 h 816081"/>
                <a:gd name="connsiteX4" fmla="*/ 6351639 w 6351639"/>
                <a:gd name="connsiteY4" fmla="*/ 816081 h 816081"/>
                <a:gd name="connsiteX5" fmla="*/ 6351639 w 6351639"/>
                <a:gd name="connsiteY5" fmla="*/ 816081 h 81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1639" h="816081">
                  <a:moveTo>
                    <a:pt x="0" y="796417"/>
                  </a:moveTo>
                  <a:cubicBezTo>
                    <a:pt x="428522" y="843120"/>
                    <a:pt x="925871" y="801333"/>
                    <a:pt x="1435510" y="668598"/>
                  </a:cubicBezTo>
                  <a:cubicBezTo>
                    <a:pt x="1945149" y="535863"/>
                    <a:pt x="2485923" y="-1635"/>
                    <a:pt x="3057833" y="4"/>
                  </a:cubicBezTo>
                  <a:cubicBezTo>
                    <a:pt x="3629743" y="1643"/>
                    <a:pt x="4318000" y="542417"/>
                    <a:pt x="4866968" y="678430"/>
                  </a:cubicBezTo>
                  <a:cubicBezTo>
                    <a:pt x="5415936" y="814443"/>
                    <a:pt x="6104194" y="793139"/>
                    <a:pt x="6351639" y="816081"/>
                  </a:cubicBezTo>
                  <a:lnTo>
                    <a:pt x="6351639" y="816081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53" name="Groep 52"/>
            <p:cNvGrpSpPr/>
            <p:nvPr/>
          </p:nvGrpSpPr>
          <p:grpSpPr>
            <a:xfrm>
              <a:off x="547157" y="2003571"/>
              <a:ext cx="1566626" cy="2514600"/>
              <a:chOff x="214549" y="1936896"/>
              <a:chExt cx="1566626" cy="2514600"/>
            </a:xfrm>
          </p:grpSpPr>
          <p:cxnSp>
            <p:nvCxnSpPr>
              <p:cNvPr id="63" name="Rechte verbindingslijn 62"/>
              <p:cNvCxnSpPr/>
              <p:nvPr/>
            </p:nvCxnSpPr>
            <p:spPr>
              <a:xfrm flipV="1">
                <a:off x="581025" y="3971925"/>
                <a:ext cx="809625" cy="952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/>
              <p:cNvCxnSpPr/>
              <p:nvPr/>
            </p:nvCxnSpPr>
            <p:spPr>
              <a:xfrm flipV="1">
                <a:off x="460982" y="3392504"/>
                <a:ext cx="1116246" cy="460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/>
              <p:cNvCxnSpPr/>
              <p:nvPr/>
            </p:nvCxnSpPr>
            <p:spPr>
              <a:xfrm flipV="1">
                <a:off x="335196" y="2685612"/>
                <a:ext cx="1374053" cy="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Vrije vorm 65"/>
              <p:cNvSpPr/>
              <p:nvPr/>
            </p:nvSpPr>
            <p:spPr>
              <a:xfrm>
                <a:off x="214549" y="1936896"/>
                <a:ext cx="1566626" cy="2514600"/>
              </a:xfrm>
              <a:custGeom>
                <a:avLst/>
                <a:gdLst>
                  <a:gd name="connsiteX0" fmla="*/ 0 w 1181100"/>
                  <a:gd name="connsiteY0" fmla="*/ 0 h 1968071"/>
                  <a:gd name="connsiteX1" fmla="*/ 333375 w 1181100"/>
                  <a:gd name="connsiteY1" fmla="*/ 1733550 h 1968071"/>
                  <a:gd name="connsiteX2" fmla="*/ 828675 w 1181100"/>
                  <a:gd name="connsiteY2" fmla="*/ 1771650 h 1968071"/>
                  <a:gd name="connsiteX3" fmla="*/ 1181100 w 1181100"/>
                  <a:gd name="connsiteY3" fmla="*/ 66675 h 1968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100" h="1968071">
                    <a:moveTo>
                      <a:pt x="0" y="0"/>
                    </a:moveTo>
                    <a:cubicBezTo>
                      <a:pt x="97631" y="719137"/>
                      <a:pt x="195263" y="1438275"/>
                      <a:pt x="333375" y="1733550"/>
                    </a:cubicBezTo>
                    <a:cubicBezTo>
                      <a:pt x="471487" y="2028825"/>
                      <a:pt x="687388" y="2049462"/>
                      <a:pt x="828675" y="1771650"/>
                    </a:cubicBezTo>
                    <a:cubicBezTo>
                      <a:pt x="969962" y="1493838"/>
                      <a:pt x="1075531" y="780256"/>
                      <a:pt x="1181100" y="66675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7" name="R. Blatt, Innsbruck"/>
          <p:cNvSpPr txBox="1"/>
          <p:nvPr/>
        </p:nvSpPr>
        <p:spPr>
          <a:xfrm>
            <a:off x="-518100" y="5105353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 smtClean="0">
                <a:sym typeface="Wingdings" panose="05000000000000000000" pitchFamily="2" charset="2"/>
              </a:rPr>
              <a:t>Center of mass motion</a:t>
            </a:r>
            <a:endParaRPr sz="1969" kern="0"/>
          </a:p>
        </p:txBody>
      </p:sp>
    </p:spTree>
    <p:extLst>
      <p:ext uri="{BB962C8B-B14F-4D97-AF65-F5344CB8AC3E}">
        <p14:creationId xmlns:p14="http://schemas.microsoft.com/office/powerpoint/2010/main" val="9885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2896678" y="3019230"/>
            <a:ext cx="8286655" cy="2637745"/>
            <a:chOff x="2896678" y="3019230"/>
            <a:chExt cx="8286655" cy="2637745"/>
          </a:xfrm>
        </p:grpSpPr>
        <p:grpSp>
          <p:nvGrpSpPr>
            <p:cNvPr id="2" name="Groep 1"/>
            <p:cNvGrpSpPr/>
            <p:nvPr/>
          </p:nvGrpSpPr>
          <p:grpSpPr>
            <a:xfrm>
              <a:off x="2896678" y="3019230"/>
              <a:ext cx="8286655" cy="2637745"/>
              <a:chOff x="-310918" y="1972660"/>
              <a:chExt cx="10978823" cy="3494696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7217702" y="2017153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6051891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4813174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" name="Groep 2"/>
            <p:cNvGrpSpPr/>
            <p:nvPr/>
          </p:nvGrpSpPr>
          <p:grpSpPr>
            <a:xfrm>
              <a:off x="4049564" y="4127452"/>
              <a:ext cx="6030923" cy="437005"/>
              <a:chOff x="1004842" y="3443849"/>
              <a:chExt cx="8236368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" name="Ovaal 7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6089956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7376674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864439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46" name="The Idea of Variational Quantum Simulation…"/>
          <p:cNvSpPr txBox="1"/>
          <p:nvPr/>
        </p:nvSpPr>
        <p:spPr>
          <a:xfrm>
            <a:off x="1701144" y="1886714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Entanglement propagated via collective motion  (“phonon bus”)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47" name="The Idea of Variational Quantum Simulation…"/>
          <p:cNvSpPr txBox="1"/>
          <p:nvPr/>
        </p:nvSpPr>
        <p:spPr>
          <a:xfrm>
            <a:off x="1701144" y="1337941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More advanced schemes exist  (e.g. Molmer Sorensen)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48" name="The Idea of Variational Quantum Simulation…"/>
          <p:cNvSpPr txBox="1"/>
          <p:nvPr/>
        </p:nvSpPr>
        <p:spPr>
          <a:xfrm>
            <a:off x="1701144" y="2463868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Illuminating all ions at once:  exchange interaction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pic>
        <p:nvPicPr>
          <p:cNvPr id="9" name="Afbeelding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78" y="2550399"/>
            <a:ext cx="172402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hoek 57"/>
          <p:cNvSpPr/>
          <p:nvPr/>
        </p:nvSpPr>
        <p:spPr>
          <a:xfrm>
            <a:off x="0" y="2234878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/>
          <p:cNvGrpSpPr/>
          <p:nvPr/>
        </p:nvGrpSpPr>
        <p:grpSpPr>
          <a:xfrm>
            <a:off x="4857987" y="3019230"/>
            <a:ext cx="2604163" cy="2604162"/>
            <a:chOff x="4830473" y="301923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4442784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48" name="The Idea of Variational Quantum Simulation…"/>
          <p:cNvSpPr txBox="1"/>
          <p:nvPr/>
        </p:nvSpPr>
        <p:spPr>
          <a:xfrm>
            <a:off x="1701144" y="2463868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Illuminating all ions at once:  exchange interaction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pic>
        <p:nvPicPr>
          <p:cNvPr id="9" name="Afbeelding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78" y="2550399"/>
            <a:ext cx="1724025" cy="304800"/>
          </a:xfrm>
          <a:prstGeom prst="rect">
            <a:avLst/>
          </a:prstGeom>
        </p:spPr>
      </p:pic>
      <p:grpSp>
        <p:nvGrpSpPr>
          <p:cNvPr id="36" name="Groep 35"/>
          <p:cNvGrpSpPr/>
          <p:nvPr/>
        </p:nvGrpSpPr>
        <p:grpSpPr>
          <a:xfrm>
            <a:off x="3904847" y="3043873"/>
            <a:ext cx="2604163" cy="2604162"/>
            <a:chOff x="4830473" y="3019230"/>
            <a:chExt cx="2604163" cy="2604162"/>
          </a:xfrm>
        </p:grpSpPr>
        <p:sp>
          <p:nvSpPr>
            <p:cNvPr id="38" name="Ovaal 37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al 38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0" name="Groep 39"/>
          <p:cNvGrpSpPr/>
          <p:nvPr/>
        </p:nvGrpSpPr>
        <p:grpSpPr>
          <a:xfrm>
            <a:off x="2945064" y="3036085"/>
            <a:ext cx="2604163" cy="2604162"/>
            <a:chOff x="4830473" y="3019230"/>
            <a:chExt cx="2604163" cy="2604162"/>
          </a:xfrm>
        </p:grpSpPr>
        <p:sp>
          <p:nvSpPr>
            <p:cNvPr id="41" name="Ovaal 40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al 41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3" name="Groep 42"/>
          <p:cNvGrpSpPr/>
          <p:nvPr/>
        </p:nvGrpSpPr>
        <p:grpSpPr>
          <a:xfrm>
            <a:off x="5817770" y="3019230"/>
            <a:ext cx="2604163" cy="2604162"/>
            <a:chOff x="4830473" y="3019230"/>
            <a:chExt cx="2604163" cy="2604162"/>
          </a:xfrm>
        </p:grpSpPr>
        <p:sp>
          <p:nvSpPr>
            <p:cNvPr id="44" name="Ovaal 4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al 44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9" name="Groep 48"/>
          <p:cNvGrpSpPr/>
          <p:nvPr/>
        </p:nvGrpSpPr>
        <p:grpSpPr>
          <a:xfrm>
            <a:off x="6777553" y="3019230"/>
            <a:ext cx="2604163" cy="2604162"/>
            <a:chOff x="4830473" y="3019230"/>
            <a:chExt cx="2604163" cy="2604162"/>
          </a:xfrm>
        </p:grpSpPr>
        <p:sp>
          <p:nvSpPr>
            <p:cNvPr id="50" name="Ovaal 49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al 50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/>
          <p:cNvGrpSpPr/>
          <p:nvPr/>
        </p:nvGrpSpPr>
        <p:grpSpPr>
          <a:xfrm>
            <a:off x="7737336" y="3019230"/>
            <a:ext cx="2604163" cy="2604162"/>
            <a:chOff x="4830473" y="3019230"/>
            <a:chExt cx="2604163" cy="2604162"/>
          </a:xfrm>
        </p:grpSpPr>
        <p:sp>
          <p:nvSpPr>
            <p:cNvPr id="53" name="Ovaal 52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al 53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5" name="Groep 54"/>
          <p:cNvGrpSpPr/>
          <p:nvPr/>
        </p:nvGrpSpPr>
        <p:grpSpPr>
          <a:xfrm>
            <a:off x="8690476" y="3019230"/>
            <a:ext cx="2604163" cy="2604162"/>
            <a:chOff x="4830473" y="3019230"/>
            <a:chExt cx="2604163" cy="2604162"/>
          </a:xfrm>
        </p:grpSpPr>
        <p:sp>
          <p:nvSpPr>
            <p:cNvPr id="56" name="Ovaal 55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Ovaal 5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0" name="The Idea of Variational Quantum Simulation…"/>
          <p:cNvSpPr txBox="1"/>
          <p:nvPr/>
        </p:nvSpPr>
        <p:spPr>
          <a:xfrm>
            <a:off x="1854893" y="5760370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Realises quantum simulation of long-range Ising model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61" name="The Idea of Variational Quantum Simulation…"/>
          <p:cNvSpPr txBox="1"/>
          <p:nvPr/>
        </p:nvSpPr>
        <p:spPr>
          <a:xfrm>
            <a:off x="1701144" y="1886714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Entanglement propagated via collective motion  (“phonon bus”)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62" name="The Idea of Variational Quantum Simulation…"/>
          <p:cNvSpPr txBox="1"/>
          <p:nvPr/>
        </p:nvSpPr>
        <p:spPr>
          <a:xfrm>
            <a:off x="1701144" y="1337941"/>
            <a:ext cx="930823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More advanced schemes exist  (e.g. Molmer Sorensen)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066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7 C -0.00078 0.00371 0.00013 0.00648 0.00143 0.00648 C 0.00286 0.00648 0.00351 0.00347 0.00364 0.00162 L 0.0039 -0.00069 C 0.00417 -0.00254 0.00469 -0.00532 0.00638 -0.00532 C 0.00742 -0.00532 0.00872 -0.00278 0.00872 0.00047 C 0.00872 0.00371 0.00742 0.00648 0.00638 0.00648 C 0.00469 0.00648 0.00417 0.00347 0.0039 0.00162 L 0.00364 -0.00069 C 0.00351 -0.00254 0.00286 -0.00532 0.00143 -0.00532 C 0.00013 -0.00532 -0.00078 -0.00278 -0.00078 0.00047 Z " pathEditMode="relative" rAng="0" ptsTypes="AAAAAAAAAAA">
                                      <p:cBhvr>
                                        <p:cTn id="1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7 C -0.00078 0.00371 0.00013 0.00649 0.00144 0.00649 C 0.00287 0.00649 0.00352 0.00348 0.00365 0.00163 L 0.00391 -0.00069 C 0.00417 -0.00254 0.00469 -0.00532 0.00638 -0.00532 C 0.00743 -0.00532 0.00873 -0.00277 0.00873 0.00047 C 0.00873 0.00371 0.00743 0.00649 0.00638 0.00649 C 0.00469 0.00649 0.00417 0.00348 0.00391 0.00163 L 0.00365 -0.00069 C 0.00352 -0.00254 0.00287 -0.00532 0.00144 -0.00532 C 0.00013 -0.00532 -0.00078 -0.00277 -0.00078 0.00047 Z " pathEditMode="relative" rAng="0" ptsTypes="AAAAAAAAAAA">
                                      <p:cBhvr>
                                        <p:cTn id="12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6 C -0.00078 0.0037 0.00013 0.00648 0.00143 0.00648 C 0.00286 0.00648 0.00351 0.00347 0.00364 0.00162 L 0.0039 -0.0007 C 0.00416 -0.00255 0.00468 -0.00533 0.00638 -0.00533 C 0.00742 -0.00533 0.00872 -0.00278 0.00872 0.00046 C 0.00872 0.0037 0.00742 0.00648 0.00638 0.00648 C 0.00468 0.00648 0.00416 0.00347 0.0039 0.00162 L 0.00364 -0.0007 C 0.00351 -0.00255 0.00286 -0.00533 0.00143 -0.00533 C 0.00013 -0.00533 -0.00078 -0.00278 -0.00078 0.00046 Z " pathEditMode="relative" rAng="0" ptsTypes="AAAAAAAAA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7 C -0.00078 0.00371 0.00013 0.00648 0.00144 0.00648 C 0.00287 0.00648 0.00352 0.00347 0.00365 0.00162 L 0.00391 -0.00069 C 0.00417 -0.00254 0.00469 -0.00532 0.00638 -0.00532 C 0.00743 -0.00532 0.00873 -0.00278 0.00873 0.00047 C 0.00873 0.00371 0.00743 0.00648 0.00638 0.00648 C 0.00469 0.00648 0.00417 0.00347 0.00391 0.00162 L 0.00365 -0.00069 C 0.00352 -0.00254 0.00287 -0.00532 0.00144 -0.00532 C 0.00013 -0.00532 -0.00078 -0.00278 -0.00078 0.00047 Z " pathEditMode="relative" rAng="0" ptsTypes="AAAAAAAAAAA">
                                      <p:cBhvr>
                                        <p:cTn id="16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7 C -0.00078 0.00371 0.00013 0.00648 0.00144 0.00648 C 0.00287 0.00648 0.00352 0.00347 0.00365 0.00162 L 0.00391 -0.00069 C 0.00417 -0.00254 0.00469 -0.00532 0.00638 -0.00532 C 0.00743 -0.00532 0.00873 -0.00278 0.00873 0.00047 C 0.00873 0.00371 0.00743 0.00648 0.00638 0.00648 C 0.00469 0.00648 0.00417 0.00347 0.00391 0.00162 L 0.00365 -0.00069 C 0.00352 -0.00254 0.00287 -0.00532 0.00144 -0.00532 C 0.00013 -0.00532 -0.00078 -0.00278 -0.00078 0.00047 Z " pathEditMode="relative" rAng="0" ptsTypes="AAAAAAAAAAA">
                                      <p:cBhvr>
                                        <p:cTn id="18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7 C -0.00078 0.00371 0.00013 0.00648 0.00144 0.00648 C 0.00287 0.00648 0.00352 0.00347 0.00365 0.00162 L 0.00391 -0.00069 C 0.00417 -0.00254 0.00469 -0.00532 0.00638 -0.00532 C 0.00743 -0.00532 0.00873 -0.00278 0.00873 0.00047 C 0.00873 0.00371 0.00743 0.00648 0.00638 0.00648 C 0.00469 0.00648 0.00417 0.00347 0.00391 0.00162 L 0.00365 -0.00069 C 0.00352 -0.00254 0.00287 -0.00532 0.00144 -0.00532 C 0.00013 -0.00532 -0.00078 -0.00278 -0.00078 0.00047 Z " pathEditMode="relative" rAng="0" ptsTypes="AAAAAAAAAAA">
                                      <p:cBhvr>
                                        <p:cTn id="20" dur="1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47 C -0.00078 0.00371 0.00013 0.00648 0.00143 0.00648 C 0.00287 0.00648 0.00352 0.00347 0.00365 0.00162 L 0.00391 -0.00069 C 0.00417 -0.00254 0.00469 -0.00532 0.00638 -0.00532 C 0.00742 -0.00532 0.00873 -0.00278 0.00873 0.00047 C 0.00873 0.00371 0.00742 0.00648 0.00638 0.00648 C 0.00469 0.00648 0.00417 0.00347 0.00391 0.00162 L 0.00365 -0.00069 C 0.00352 -0.00254 0.00287 -0.00532 0.00143 -0.00532 C 0.00013 -0.00532 -0.00078 -0.00278 -0.00078 0.00047 Z " pathEditMode="relative" rAng="0" ptsTypes="AAAAAAAAA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8678470" y="1079418"/>
            <a:ext cx="3358847" cy="1069163"/>
            <a:chOff x="2896678" y="3019230"/>
            <a:chExt cx="8286655" cy="2637745"/>
          </a:xfrm>
        </p:grpSpPr>
        <p:grpSp>
          <p:nvGrpSpPr>
            <p:cNvPr id="2" name="Groep 1"/>
            <p:cNvGrpSpPr/>
            <p:nvPr/>
          </p:nvGrpSpPr>
          <p:grpSpPr>
            <a:xfrm>
              <a:off x="2896678" y="3019230"/>
              <a:ext cx="8286655" cy="2637745"/>
              <a:chOff x="-310918" y="1972660"/>
              <a:chExt cx="10978823" cy="3494696"/>
            </a:xfrm>
          </p:grpSpPr>
          <p:sp>
            <p:nvSpPr>
              <p:cNvPr id="37" name="Ovaal 36"/>
              <p:cNvSpPr/>
              <p:nvPr/>
            </p:nvSpPr>
            <p:spPr>
              <a:xfrm>
                <a:off x="7217702" y="2017153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Ovaal 20"/>
              <p:cNvSpPr/>
              <p:nvPr/>
            </p:nvSpPr>
            <p:spPr>
              <a:xfrm>
                <a:off x="6051891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Ovaal 21"/>
              <p:cNvSpPr/>
              <p:nvPr/>
            </p:nvSpPr>
            <p:spPr>
              <a:xfrm>
                <a:off x="4813174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Ovaal 22"/>
              <p:cNvSpPr/>
              <p:nvPr/>
            </p:nvSpPr>
            <p:spPr>
              <a:xfrm>
                <a:off x="3489845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Ovaal 23"/>
              <p:cNvSpPr/>
              <p:nvPr/>
            </p:nvSpPr>
            <p:spPr>
              <a:xfrm>
                <a:off x="225112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Ovaal 25"/>
              <p:cNvSpPr/>
              <p:nvPr/>
            </p:nvSpPr>
            <p:spPr>
              <a:xfrm>
                <a:off x="-310918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Ovaal 24"/>
              <p:cNvSpPr/>
              <p:nvPr/>
            </p:nvSpPr>
            <p:spPr>
              <a:xfrm>
                <a:off x="927799" y="1972660"/>
                <a:ext cx="3450203" cy="345020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alpha val="76000"/>
                    </a:schemeClr>
                  </a:gs>
                  <a:gs pos="8000">
                    <a:schemeClr val="accent2"/>
                  </a:gs>
                  <a:gs pos="46000">
                    <a:schemeClr val="accent2">
                      <a:lumMod val="40000"/>
                      <a:lumOff val="60000"/>
                      <a:alpha val="18000"/>
                    </a:schemeClr>
                  </a:gs>
                  <a:gs pos="71000">
                    <a:schemeClr val="bg1">
                      <a:alpha val="0"/>
                      <a:lumMod val="98000"/>
                    </a:schemeClr>
                  </a:gs>
                  <a:gs pos="100000">
                    <a:schemeClr val="bg1">
                      <a:alpha val="0"/>
                      <a:lumMod val="0"/>
                      <a:lumOff val="10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3" name="Groep 2"/>
            <p:cNvGrpSpPr/>
            <p:nvPr/>
          </p:nvGrpSpPr>
          <p:grpSpPr>
            <a:xfrm>
              <a:off x="4049564" y="4127452"/>
              <a:ext cx="6030923" cy="437005"/>
              <a:chOff x="1004842" y="3443849"/>
              <a:chExt cx="8236368" cy="596814"/>
            </a:xfrm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</p:grpSpPr>
          <p:sp>
            <p:nvSpPr>
              <p:cNvPr id="8" name="Ovaal 7"/>
              <p:cNvSpPr/>
              <p:nvPr/>
            </p:nvSpPr>
            <p:spPr>
              <a:xfrm>
                <a:off x="1004842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227017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Ovaal 26"/>
              <p:cNvSpPr/>
              <p:nvPr/>
            </p:nvSpPr>
            <p:spPr>
              <a:xfrm>
                <a:off x="3556896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4824620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6089956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7376674" y="3443849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8644398" y="3443851"/>
                <a:ext cx="596812" cy="59681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p3d extrusionH="44450" prstMaterial="plastic">
                <a:bevelT w="222250" h="298450"/>
                <a:bevelB h="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3042734" y="222009"/>
            <a:ext cx="5658886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Ion traps: current state of the art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63" name="The Idea of Variational Quantum Simulation…"/>
          <p:cNvSpPr txBox="1"/>
          <p:nvPr/>
        </p:nvSpPr>
        <p:spPr>
          <a:xfrm>
            <a:off x="12988095" y="3820013"/>
            <a:ext cx="3854725" cy="180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     Fidelities:  </a:t>
            </a:r>
          </a:p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endParaRPr lang="nl-NL" sz="2250" b="1" kern="0" smtClea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Wingdings" panose="05000000000000000000" pitchFamily="2" charset="2"/>
            </a:endParaRPr>
          </a:p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- initialisation: 99.9%</a:t>
            </a:r>
          </a:p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- gates:           99.5%</a:t>
            </a:r>
          </a:p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- readout:		  99.9%</a:t>
            </a:r>
            <a:endParaRPr sz="2250" b="1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65" name="The Idea of Variational Quantum Simulation…"/>
          <p:cNvSpPr txBox="1"/>
          <p:nvPr/>
        </p:nvSpPr>
        <p:spPr>
          <a:xfrm>
            <a:off x="1476430" y="2000515"/>
            <a:ext cx="11203022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Fidelities:    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initialisation:   99.9%     </a:t>
            </a:r>
          </a:p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	      gates:             99.5%</a:t>
            </a:r>
          </a:p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	      readout:          99.9..%</a:t>
            </a:r>
            <a:endParaRPr sz="2250" b="1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66" name="The Idea of Variational Quantum Simulation…"/>
          <p:cNvSpPr txBox="1"/>
          <p:nvPr/>
        </p:nvSpPr>
        <p:spPr>
          <a:xfrm>
            <a:off x="1498443" y="1432201"/>
            <a:ext cx="11181009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Qubits:        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~ 10 - 50 ions   (full connectivity)</a:t>
            </a:r>
            <a:endParaRPr sz="2250" b="1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67" name="The Idea of Variational Quantum Simulation…"/>
          <p:cNvSpPr txBox="1"/>
          <p:nvPr/>
        </p:nvSpPr>
        <p:spPr>
          <a:xfrm>
            <a:off x="1498443" y="3723502"/>
            <a:ext cx="11181009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Scalability: 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up to 100’s of ions in single trap (naturally identical)</a:t>
            </a:r>
          </a:p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</a:t>
            </a: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			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optical control  modular networks with optical links</a:t>
            </a:r>
            <a:endParaRPr sz="2250" b="1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30" name="The Idea of Variational Quantum Simulation…"/>
          <p:cNvSpPr txBox="1"/>
          <p:nvPr/>
        </p:nvSpPr>
        <p:spPr>
          <a:xfrm>
            <a:off x="1476430" y="4754539"/>
            <a:ext cx="11203022" cy="191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Highlights:   </a:t>
            </a:r>
            <a:r>
              <a:rPr lang="nl-NL" sz="2400" smtClean="0"/>
              <a:t>QEC, topological encoding </a:t>
            </a:r>
            <a:r>
              <a:rPr lang="nl-NL" sz="2400"/>
              <a:t>(Innsbruck</a:t>
            </a:r>
            <a:r>
              <a:rPr lang="nl-NL" sz="2400" smtClean="0"/>
              <a:t>), </a:t>
            </a:r>
            <a:endParaRPr lang="nl-NL" sz="2400"/>
          </a:p>
          <a:p>
            <a:r>
              <a:rPr lang="nl-NL" sz="2400" smtClean="0"/>
              <a:t>	            Quantum Simulations, 20 - 50 </a:t>
            </a:r>
            <a:r>
              <a:rPr lang="nl-NL" sz="2400"/>
              <a:t>ions </a:t>
            </a:r>
            <a:r>
              <a:rPr lang="nl-NL" sz="2400" smtClean="0"/>
              <a:t>(Innsbruck, Maryland, NIST)</a:t>
            </a:r>
            <a:endParaRPr lang="nl-NL" sz="2400"/>
          </a:p>
          <a:p>
            <a:r>
              <a:rPr lang="nl-NL" sz="2400" smtClean="0"/>
              <a:t>	            Shor, GHZ states (Innsbruck), Microfabricated ion-traps (Sandia, </a:t>
            </a:r>
            <a:r>
              <a:rPr lang="nl-NL" sz="2400"/>
              <a:t>NPL, ...)</a:t>
            </a:r>
          </a:p>
          <a:p>
            <a:r>
              <a:rPr lang="nl-NL" sz="2400" smtClean="0"/>
              <a:t>	            Integration, </a:t>
            </a:r>
            <a:r>
              <a:rPr lang="nl-NL" sz="2400"/>
              <a:t>light delivery (MIT LL), readout (NIST</a:t>
            </a:r>
            <a:r>
              <a:rPr lang="nl-NL" sz="2400" smtClean="0"/>
              <a:t>), networks (Oxford), </a:t>
            </a:r>
          </a:p>
          <a:p>
            <a:r>
              <a:rPr lang="nl-NL" sz="2400"/>
              <a:t>	 </a:t>
            </a:r>
            <a:r>
              <a:rPr lang="nl-NL" sz="2400" smtClean="0"/>
              <a:t>           ‘best 11 qubit quantum computer’ (Maryland, arXiv:1903.08181) …. </a:t>
            </a:r>
            <a:endParaRPr lang="nl-NL" sz="2400"/>
          </a:p>
        </p:txBody>
      </p:sp>
      <p:sp>
        <p:nvSpPr>
          <p:cNvPr id="35" name="The Idea of Variational Quantum Simulation…"/>
          <p:cNvSpPr txBox="1"/>
          <p:nvPr/>
        </p:nvSpPr>
        <p:spPr>
          <a:xfrm>
            <a:off x="1499580" y="3192422"/>
            <a:ext cx="11181009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b="1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Speed:         </a:t>
            </a: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kHz  ~  MHz</a:t>
            </a:r>
            <a:endParaRPr sz="2250" b="1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515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30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2158695" y="187029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Quantum simulation platforms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2209" name="3) Theoretical Outlook"/>
          <p:cNvSpPr txBox="1"/>
          <p:nvPr/>
        </p:nvSpPr>
        <p:spPr>
          <a:xfrm>
            <a:off x="2152681" y="4592084"/>
            <a:ext cx="816825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2250" kern="0"/>
              <a:t>4</a:t>
            </a:r>
            <a:r>
              <a:rPr sz="2250" kern="0" smtClean="0"/>
              <a:t>) </a:t>
            </a:r>
            <a:r>
              <a:rPr lang="nl-NL" sz="2250" kern="0" smtClean="0"/>
              <a:t>Summary &amp; Outlook</a:t>
            </a:r>
            <a:endParaRPr sz="2250" kern="0"/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Outline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4" name="The Idea of Variational Quantum Simulation…"/>
          <p:cNvSpPr txBox="1"/>
          <p:nvPr/>
        </p:nvSpPr>
        <p:spPr>
          <a:xfrm>
            <a:off x="2158695" y="3015750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 startAt="2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Variational ground </a:t>
            </a: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s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tates with 20 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5" name="The Idea of Variational Quantum Simulation…"/>
          <p:cNvSpPr txBox="1"/>
          <p:nvPr/>
        </p:nvSpPr>
        <p:spPr>
          <a:xfrm>
            <a:off x="2152681" y="383198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3)  Verification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0" name="The Idea of Variational Quantum Simulation…"/>
          <p:cNvSpPr txBox="1"/>
          <p:nvPr/>
        </p:nvSpPr>
        <p:spPr>
          <a:xfrm>
            <a:off x="2782944" y="232072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Optical lattices, Rydberg tweezers, ion traps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712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2158695" y="187029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Quantum simulation platforms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2209" name="3) Theoretical Outlook"/>
          <p:cNvSpPr txBox="1"/>
          <p:nvPr/>
        </p:nvSpPr>
        <p:spPr>
          <a:xfrm>
            <a:off x="2152681" y="4592084"/>
            <a:ext cx="816825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2250" kern="0"/>
              <a:t>4</a:t>
            </a:r>
            <a:r>
              <a:rPr sz="2250" kern="0" smtClean="0"/>
              <a:t>) </a:t>
            </a:r>
            <a:r>
              <a:rPr lang="nl-NL" sz="2250" kern="0" smtClean="0"/>
              <a:t>Summary &amp; Outlook</a:t>
            </a:r>
            <a:endParaRPr sz="2250" kern="0"/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Outline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4" name="The Idea of Variational Quantum Simulation…"/>
          <p:cNvSpPr txBox="1"/>
          <p:nvPr/>
        </p:nvSpPr>
        <p:spPr>
          <a:xfrm>
            <a:off x="2158695" y="3015750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 startAt="2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Variational ground </a:t>
            </a: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s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tates with 20 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5" name="The Idea of Variational Quantum Simulation…"/>
          <p:cNvSpPr txBox="1"/>
          <p:nvPr/>
        </p:nvSpPr>
        <p:spPr>
          <a:xfrm>
            <a:off x="2152681" y="383198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3)  Verification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0" name="The Idea of Variational Quantum Simulation…"/>
          <p:cNvSpPr txBox="1"/>
          <p:nvPr/>
        </p:nvSpPr>
        <p:spPr>
          <a:xfrm>
            <a:off x="2782944" y="232072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Optical lattices, Rydberg tweezers, ion traps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917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7" y="968303"/>
            <a:ext cx="1564367" cy="21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ep 13"/>
          <p:cNvGrpSpPr/>
          <p:nvPr/>
        </p:nvGrpSpPr>
        <p:grpSpPr>
          <a:xfrm>
            <a:off x="8051665" y="1800159"/>
            <a:ext cx="2126774" cy="1639487"/>
            <a:chOff x="7478769" y="3246055"/>
            <a:chExt cx="3351755" cy="2583801"/>
          </a:xfrm>
        </p:grpSpPr>
        <p:sp>
          <p:nvSpPr>
            <p:cNvPr id="15" name="Line 109"/>
            <p:cNvSpPr>
              <a:spLocks noChangeShapeType="1"/>
            </p:cNvSpPr>
            <p:nvPr/>
          </p:nvSpPr>
          <p:spPr bwMode="auto">
            <a:xfrm flipH="1" flipV="1">
              <a:off x="7478769" y="3246055"/>
              <a:ext cx="1387812" cy="136509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16" name="Picture 1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048" y="4056618"/>
              <a:ext cx="2022476" cy="177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ep 17"/>
          <p:cNvGrpSpPr/>
          <p:nvPr/>
        </p:nvGrpSpPr>
        <p:grpSpPr>
          <a:xfrm>
            <a:off x="8053871" y="1146050"/>
            <a:ext cx="2503082" cy="1376236"/>
            <a:chOff x="7514420" y="1202718"/>
            <a:chExt cx="3944087" cy="2168525"/>
          </a:xfrm>
        </p:grpSpPr>
        <p:sp>
          <p:nvSpPr>
            <p:cNvPr id="19" name="Line 107"/>
            <p:cNvSpPr>
              <a:spLocks noChangeShapeType="1"/>
            </p:cNvSpPr>
            <p:nvPr/>
          </p:nvSpPr>
          <p:spPr bwMode="auto">
            <a:xfrm flipH="1" flipV="1">
              <a:off x="7514420" y="1912834"/>
              <a:ext cx="1325562" cy="4880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0" name="Text Box 108"/>
            <p:cNvSpPr txBox="1">
              <a:spLocks noChangeArrowheads="1"/>
            </p:cNvSpPr>
            <p:nvPr/>
          </p:nvSpPr>
          <p:spPr bwMode="auto">
            <a:xfrm>
              <a:off x="7612472" y="1353815"/>
              <a:ext cx="638175" cy="85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1" tIns="65129" rIns="63281" bIns="31641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defTabSz="410751" hangingPunct="0"/>
              <a:r>
                <a:rPr lang="nl-NL" altLang="nl-NL" sz="3797" kern="0">
                  <a:solidFill>
                    <a:srgbClr val="FF9900"/>
                  </a:solidFill>
                  <a:sym typeface="Helvetica Light"/>
                </a:rPr>
                <a:t>X</a:t>
              </a:r>
            </a:p>
          </p:txBody>
        </p:sp>
        <p:pic>
          <p:nvPicPr>
            <p:cNvPr id="21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7070" y="1202718"/>
              <a:ext cx="2611437" cy="216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ep 23"/>
          <p:cNvGrpSpPr/>
          <p:nvPr/>
        </p:nvGrpSpPr>
        <p:grpSpPr>
          <a:xfrm>
            <a:off x="2263616" y="1332111"/>
            <a:ext cx="5306391" cy="482979"/>
            <a:chOff x="2526524" y="3436599"/>
            <a:chExt cx="5898766" cy="536896"/>
          </a:xfrm>
        </p:grpSpPr>
        <p:sp>
          <p:nvSpPr>
            <p:cNvPr id="25" name="Line 113"/>
            <p:cNvSpPr>
              <a:spLocks noChangeShapeType="1"/>
            </p:cNvSpPr>
            <p:nvPr/>
          </p:nvSpPr>
          <p:spPr bwMode="auto">
            <a:xfrm flipH="1">
              <a:off x="2526524" y="3694520"/>
              <a:ext cx="44699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26" name="Afbeelding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071" y="3436599"/>
              <a:ext cx="5099219" cy="536896"/>
            </a:xfrm>
            <a:prstGeom prst="rect">
              <a:avLst/>
            </a:prstGeom>
          </p:spPr>
        </p:pic>
      </p:grpSp>
      <p:sp>
        <p:nvSpPr>
          <p:cNvPr id="27" name="R. Blatt, Innsbruck"/>
          <p:cNvSpPr txBox="1"/>
          <p:nvPr/>
        </p:nvSpPr>
        <p:spPr>
          <a:xfrm>
            <a:off x="2284403" y="2789519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>
                <a:sym typeface="Wingdings" panose="05000000000000000000" pitchFamily="2" charset="2"/>
              </a:rPr>
              <a:t></a:t>
            </a:r>
            <a:r>
              <a:rPr lang="nl-NL" sz="1969" kern="0"/>
              <a:t>  Analog quantum simulation</a:t>
            </a:r>
            <a:endParaRPr sz="1969" kern="0"/>
          </a:p>
        </p:txBody>
      </p:sp>
      <p:sp>
        <p:nvSpPr>
          <p:cNvPr id="34" name="R. Blatt, Innsbruck"/>
          <p:cNvSpPr txBox="1"/>
          <p:nvPr/>
        </p:nvSpPr>
        <p:spPr>
          <a:xfrm>
            <a:off x="2242243" y="3309455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>
                <a:sym typeface="Wingdings" panose="05000000000000000000" pitchFamily="2" charset="2"/>
              </a:rPr>
              <a:t></a:t>
            </a:r>
            <a:r>
              <a:rPr lang="nl-NL" sz="1969" kern="0"/>
              <a:t>  Digital quantum simulation</a:t>
            </a:r>
            <a:endParaRPr sz="1969" kern="0"/>
          </a:p>
        </p:txBody>
      </p:sp>
      <p:pic>
        <p:nvPicPr>
          <p:cNvPr id="35" name="digcirc.pdf" descr="digcirc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39164" y="4239365"/>
            <a:ext cx="3840891" cy="143658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. Blatt, Innsbruck"/>
          <p:cNvSpPr txBox="1"/>
          <p:nvPr/>
        </p:nvSpPr>
        <p:spPr>
          <a:xfrm>
            <a:off x="2969717" y="3903162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Trotterised time evolution:</a:t>
            </a:r>
            <a:endParaRPr sz="1687" kern="0"/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99907" y="6197116"/>
            <a:ext cx="5072063" cy="27682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R. Blatt, Innsbruck"/>
          <p:cNvSpPr txBox="1"/>
          <p:nvPr/>
        </p:nvSpPr>
        <p:spPr>
          <a:xfrm>
            <a:off x="3415857" y="5589925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266" kern="0"/>
              <a:t>Martinez, Muschik et al., Nature 2016</a:t>
            </a:r>
            <a:endParaRPr sz="1266" kern="0"/>
          </a:p>
        </p:txBody>
      </p:sp>
      <p:pic>
        <p:nvPicPr>
          <p:cNvPr id="51" name="Grafik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7" t="56528" r="26753" b="13463"/>
          <a:stretch/>
        </p:blipFill>
        <p:spPr>
          <a:xfrm>
            <a:off x="7441400" y="4630402"/>
            <a:ext cx="2619229" cy="282334"/>
          </a:xfrm>
          <a:prstGeom prst="rect">
            <a:avLst/>
          </a:prstGeom>
        </p:spPr>
      </p:pic>
      <p:sp>
        <p:nvSpPr>
          <p:cNvPr id="52" name="R. Blatt, Innsbruck"/>
          <p:cNvSpPr txBox="1"/>
          <p:nvPr/>
        </p:nvSpPr>
        <p:spPr>
          <a:xfrm>
            <a:off x="6783673" y="4912736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266" kern="0"/>
              <a:t>Trapped ions: Blatt, Monroe, </a:t>
            </a:r>
            <a:r>
              <a:rPr lang="nl-NL" sz="1266" kern="0" smtClean="0"/>
              <a:t>Schmidt-Kaler..</a:t>
            </a:r>
            <a:endParaRPr sz="1266" kern="0"/>
          </a:p>
        </p:txBody>
      </p:sp>
      <p:sp>
        <p:nvSpPr>
          <p:cNvPr id="23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sp>
        <p:nvSpPr>
          <p:cNvPr id="22" name="R. Blatt, Innsbruck"/>
          <p:cNvSpPr txBox="1"/>
          <p:nvPr/>
        </p:nvSpPr>
        <p:spPr>
          <a:xfrm>
            <a:off x="3499872" y="1990790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 smtClean="0">
                <a:sym typeface="Wingdings" panose="05000000000000000000" pitchFamily="2" charset="2"/>
              </a:rPr>
              <a:t>(fermions, Rydbergs, ions)</a:t>
            </a:r>
            <a:endParaRPr sz="1969" kern="0"/>
          </a:p>
        </p:txBody>
      </p:sp>
    </p:spTree>
    <p:extLst>
      <p:ext uri="{BB962C8B-B14F-4D97-AF65-F5344CB8AC3E}">
        <p14:creationId xmlns:p14="http://schemas.microsoft.com/office/powerpoint/2010/main" val="16271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6" grpId="0"/>
      <p:bldP spid="50" grpId="0"/>
      <p:bldP spid="52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. Blatt, Innsbruck"/>
          <p:cNvSpPr txBox="1"/>
          <p:nvPr/>
        </p:nvSpPr>
        <p:spPr>
          <a:xfrm>
            <a:off x="2284403" y="2789519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>
                <a:sym typeface="Wingdings" panose="05000000000000000000" pitchFamily="2" charset="2"/>
              </a:rPr>
              <a:t></a:t>
            </a:r>
            <a:r>
              <a:rPr lang="nl-NL" sz="1969" kern="0"/>
              <a:t>  Analog quantum simulation</a:t>
            </a:r>
            <a:endParaRPr sz="1969" kern="0"/>
          </a:p>
        </p:txBody>
      </p:sp>
      <p:sp>
        <p:nvSpPr>
          <p:cNvPr id="34" name="R. Blatt, Innsbruck"/>
          <p:cNvSpPr txBox="1"/>
          <p:nvPr/>
        </p:nvSpPr>
        <p:spPr>
          <a:xfrm>
            <a:off x="2242243" y="3309455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>
                <a:sym typeface="Wingdings" panose="05000000000000000000" pitchFamily="2" charset="2"/>
              </a:rPr>
              <a:t></a:t>
            </a:r>
            <a:r>
              <a:rPr lang="nl-NL" sz="1969" kern="0"/>
              <a:t>  Digital quantum simulation</a:t>
            </a:r>
            <a:endParaRPr sz="1969" kern="0"/>
          </a:p>
        </p:txBody>
      </p:sp>
      <p:sp>
        <p:nvSpPr>
          <p:cNvPr id="22" name="R. Blatt, Innsbruck"/>
          <p:cNvSpPr txBox="1"/>
          <p:nvPr/>
        </p:nvSpPr>
        <p:spPr>
          <a:xfrm>
            <a:off x="2474122" y="3829392"/>
            <a:ext cx="4179785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969" kern="0">
                <a:sym typeface="Wingdings" panose="05000000000000000000" pitchFamily="2" charset="2"/>
              </a:rPr>
              <a:t></a:t>
            </a:r>
            <a:r>
              <a:rPr lang="nl-NL" sz="1969" kern="0"/>
              <a:t>  Variational quantum simulation</a:t>
            </a:r>
            <a:endParaRPr sz="1969" kern="0"/>
          </a:p>
        </p:txBody>
      </p:sp>
      <p:pic>
        <p:nvPicPr>
          <p:cNvPr id="23" name="2000px-Desktop_computer_clipart_-_Yellow_theme.png" descr="2000px-Desktop_computer_clipart_-_Yellow_the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211" y="4607945"/>
            <a:ext cx="1607470" cy="11613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8" name="Line"/>
          <p:cNvSpPr/>
          <p:nvPr/>
        </p:nvSpPr>
        <p:spPr>
          <a:xfrm>
            <a:off x="5532089" y="5217141"/>
            <a:ext cx="763773" cy="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stealth" w="med" len="med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69334" y="4750516"/>
            <a:ext cx="294680" cy="2411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0" name="Tekstvak 59"/>
          <p:cNvSpPr txBox="1"/>
          <p:nvPr/>
        </p:nvSpPr>
        <p:spPr>
          <a:xfrm>
            <a:off x="2316473" y="6015820"/>
            <a:ext cx="953787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b="1" kern="0">
                <a:solidFill>
                  <a:srgbClr val="000000"/>
                </a:solidFill>
                <a:sym typeface="Helvetica Light"/>
              </a:rPr>
              <a:t>Q. Chem.</a:t>
            </a:r>
          </a:p>
        </p:txBody>
      </p:sp>
      <p:sp>
        <p:nvSpPr>
          <p:cNvPr id="61" name="Tekstvak 60"/>
          <p:cNvSpPr txBox="1"/>
          <p:nvPr/>
        </p:nvSpPr>
        <p:spPr>
          <a:xfrm>
            <a:off x="3391068" y="6023394"/>
            <a:ext cx="3122651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kern="0">
                <a:solidFill>
                  <a:srgbClr val="000000"/>
                </a:solidFill>
                <a:sym typeface="Helvetica Light"/>
              </a:rPr>
              <a:t>Peruzzo et al., N. Comm. 5, 4213</a:t>
            </a:r>
          </a:p>
        </p:txBody>
      </p:sp>
      <p:sp>
        <p:nvSpPr>
          <p:cNvPr id="62" name="Tekstvak 61"/>
          <p:cNvSpPr txBox="1"/>
          <p:nvPr/>
        </p:nvSpPr>
        <p:spPr>
          <a:xfrm>
            <a:off x="3384100" y="6266014"/>
            <a:ext cx="2904642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kern="0">
                <a:solidFill>
                  <a:srgbClr val="000000"/>
                </a:solidFill>
                <a:sym typeface="Helvetica Light"/>
              </a:rPr>
              <a:t>McClean et al., NJP 18 023023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7368547" y="5537368"/>
            <a:ext cx="561052" cy="28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1406" b="1" kern="0">
                <a:solidFill>
                  <a:srgbClr val="000000"/>
                </a:solidFill>
                <a:sym typeface="Helvetica Light"/>
              </a:rPr>
              <a:t>‘QPU’</a:t>
            </a:r>
          </a:p>
        </p:txBody>
      </p:sp>
      <p:sp>
        <p:nvSpPr>
          <p:cNvPr id="64" name="Tekstvak 63"/>
          <p:cNvSpPr txBox="1"/>
          <p:nvPr/>
        </p:nvSpPr>
        <p:spPr>
          <a:xfrm>
            <a:off x="7026355" y="6042776"/>
            <a:ext cx="665248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b="1" kern="0">
                <a:solidFill>
                  <a:srgbClr val="000000"/>
                </a:solidFill>
                <a:sym typeface="Helvetica Light"/>
              </a:rPr>
              <a:t>QAOA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7900177" y="6041788"/>
            <a:ext cx="2688237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kern="0">
                <a:solidFill>
                  <a:srgbClr val="000000"/>
                </a:solidFill>
                <a:sym typeface="Helvetica Light"/>
              </a:rPr>
              <a:t>Farhi et al., arXiv 1411.4028</a:t>
            </a:r>
          </a:p>
        </p:txBody>
      </p:sp>
      <p:sp>
        <p:nvSpPr>
          <p:cNvPr id="67" name="Tekstvak 66"/>
          <p:cNvSpPr txBox="1"/>
          <p:nvPr/>
        </p:nvSpPr>
        <p:spPr>
          <a:xfrm>
            <a:off x="3365834" y="6508865"/>
            <a:ext cx="5086330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kern="0">
                <a:solidFill>
                  <a:srgbClr val="000000"/>
                </a:solidFill>
                <a:sym typeface="Helvetica Light"/>
              </a:rPr>
              <a:t>Kandala et al., Nature </a:t>
            </a:r>
            <a:r>
              <a:rPr lang="nl-NL" kern="0" smtClean="0">
                <a:solidFill>
                  <a:srgbClr val="000000"/>
                </a:solidFill>
                <a:sym typeface="Helvetica Light"/>
              </a:rPr>
              <a:t>2017,    Hempel et al. PRX 2018</a:t>
            </a:r>
            <a:endParaRPr lang="nl-NL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6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pic>
        <p:nvPicPr>
          <p:cNvPr id="68" name="Picture 1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7" y="968303"/>
            <a:ext cx="1564367" cy="21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9" name="Groep 68"/>
          <p:cNvGrpSpPr/>
          <p:nvPr/>
        </p:nvGrpSpPr>
        <p:grpSpPr>
          <a:xfrm>
            <a:off x="8051665" y="1800159"/>
            <a:ext cx="2126774" cy="1639487"/>
            <a:chOff x="7478769" y="3246055"/>
            <a:chExt cx="3351755" cy="2583801"/>
          </a:xfrm>
        </p:grpSpPr>
        <p:sp>
          <p:nvSpPr>
            <p:cNvPr id="70" name="Line 109"/>
            <p:cNvSpPr>
              <a:spLocks noChangeShapeType="1"/>
            </p:cNvSpPr>
            <p:nvPr/>
          </p:nvSpPr>
          <p:spPr bwMode="auto">
            <a:xfrm flipH="1" flipV="1">
              <a:off x="7478769" y="3246055"/>
              <a:ext cx="1387812" cy="136509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71" name="Picture 1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048" y="4056618"/>
              <a:ext cx="2022476" cy="177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2" name="Groep 71"/>
          <p:cNvGrpSpPr/>
          <p:nvPr/>
        </p:nvGrpSpPr>
        <p:grpSpPr>
          <a:xfrm>
            <a:off x="8053871" y="1146050"/>
            <a:ext cx="2503082" cy="1376236"/>
            <a:chOff x="7514420" y="1202718"/>
            <a:chExt cx="3944087" cy="2168525"/>
          </a:xfrm>
        </p:grpSpPr>
        <p:sp>
          <p:nvSpPr>
            <p:cNvPr id="73" name="Line 107"/>
            <p:cNvSpPr>
              <a:spLocks noChangeShapeType="1"/>
            </p:cNvSpPr>
            <p:nvPr/>
          </p:nvSpPr>
          <p:spPr bwMode="auto">
            <a:xfrm flipH="1" flipV="1">
              <a:off x="7514420" y="1912834"/>
              <a:ext cx="1325562" cy="4880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4" name="Text Box 108"/>
            <p:cNvSpPr txBox="1">
              <a:spLocks noChangeArrowheads="1"/>
            </p:cNvSpPr>
            <p:nvPr/>
          </p:nvSpPr>
          <p:spPr bwMode="auto">
            <a:xfrm>
              <a:off x="7612472" y="1353815"/>
              <a:ext cx="638175" cy="85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1" tIns="65129" rIns="63281" bIns="31641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defTabSz="410751" hangingPunct="0"/>
              <a:r>
                <a:rPr lang="nl-NL" altLang="nl-NL" sz="3797" kern="0">
                  <a:solidFill>
                    <a:srgbClr val="FF9900"/>
                  </a:solidFill>
                  <a:sym typeface="Helvetica Light"/>
                </a:rPr>
                <a:t>X</a:t>
              </a:r>
            </a:p>
          </p:txBody>
        </p:sp>
        <p:pic>
          <p:nvPicPr>
            <p:cNvPr id="75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7070" y="1202718"/>
              <a:ext cx="2611437" cy="216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6" name="Groep 75"/>
          <p:cNvGrpSpPr/>
          <p:nvPr/>
        </p:nvGrpSpPr>
        <p:grpSpPr>
          <a:xfrm>
            <a:off x="2263616" y="1332111"/>
            <a:ext cx="5306391" cy="482979"/>
            <a:chOff x="2526524" y="3436599"/>
            <a:chExt cx="5898766" cy="536896"/>
          </a:xfrm>
        </p:grpSpPr>
        <p:sp>
          <p:nvSpPr>
            <p:cNvPr id="77" name="Line 113"/>
            <p:cNvSpPr>
              <a:spLocks noChangeShapeType="1"/>
            </p:cNvSpPr>
            <p:nvPr/>
          </p:nvSpPr>
          <p:spPr bwMode="auto">
            <a:xfrm flipH="1">
              <a:off x="2526524" y="3694520"/>
              <a:ext cx="446997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hangingPunct="0"/>
              <a:endParaRPr lang="nl-NL" sz="2531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78" name="Afbeelding 7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071" y="3436599"/>
              <a:ext cx="5099219" cy="536896"/>
            </a:xfrm>
            <a:prstGeom prst="rect">
              <a:avLst/>
            </a:prstGeom>
          </p:spPr>
        </p:pic>
      </p:grpSp>
      <p:grpSp>
        <p:nvGrpSpPr>
          <p:cNvPr id="79" name="Groep 78"/>
          <p:cNvGrpSpPr/>
          <p:nvPr/>
        </p:nvGrpSpPr>
        <p:grpSpPr>
          <a:xfrm>
            <a:off x="6656684" y="4904225"/>
            <a:ext cx="3420607" cy="625832"/>
            <a:chOff x="6465937" y="1662872"/>
            <a:chExt cx="3420607" cy="625832"/>
          </a:xfrm>
        </p:grpSpPr>
        <p:pic>
          <p:nvPicPr>
            <p:cNvPr id="80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1" name="Groep 80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82" name="Groep 81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91" name="Ovaal 90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2" name="Ovaal 91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3" name="Ovaal 92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4" name="Ovaal 93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5" name="Ovaal 94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6" name="Ovaal 95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7" name="Ovaal 96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3" name="Groep 82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84" name="Ovaal 83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5" name="Ovaal 84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6" name="Ovaal 85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Ovaal 86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8" name="Ovaal 87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Ovaal 88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0" name="Ovaal 89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098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0" grpId="0"/>
      <p:bldP spid="61" grpId="0"/>
      <p:bldP spid="62" grpId="0"/>
      <p:bldP spid="63" grpId="0"/>
      <p:bldP spid="64" grpId="0"/>
      <p:bldP spid="65" grpId="0"/>
      <p:bldP spid="6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grpSp>
        <p:nvGrpSpPr>
          <p:cNvPr id="378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372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6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7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409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0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1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grpSp>
        <p:nvGrpSpPr>
          <p:cNvPr id="11" name="Groep 10"/>
          <p:cNvGrpSpPr/>
          <p:nvPr/>
        </p:nvGrpSpPr>
        <p:grpSpPr>
          <a:xfrm>
            <a:off x="1885391" y="1437874"/>
            <a:ext cx="3682174" cy="2820518"/>
            <a:chOff x="513978" y="2044976"/>
            <a:chExt cx="5236869" cy="4011404"/>
          </a:xfrm>
        </p:grpSpPr>
        <p:pic>
          <p:nvPicPr>
            <p:cNvPr id="7" name="Afbeelding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555" y="2989878"/>
              <a:ext cx="1867841" cy="1055322"/>
            </a:xfrm>
            <a:prstGeom prst="rect">
              <a:avLst/>
            </a:prstGeom>
          </p:spPr>
        </p:pic>
        <p:pic>
          <p:nvPicPr>
            <p:cNvPr id="95" name="Afbeelding 9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526" y="4522916"/>
              <a:ext cx="3030169" cy="567373"/>
            </a:xfrm>
            <a:prstGeom prst="rect">
              <a:avLst/>
            </a:prstGeom>
          </p:spPr>
        </p:pic>
        <p:pic>
          <p:nvPicPr>
            <p:cNvPr id="98" name="Picture 1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78" y="2044976"/>
              <a:ext cx="1500368" cy="2044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4" name="R. Blatt, Innsbruck"/>
            <p:cNvSpPr txBox="1"/>
            <p:nvPr/>
          </p:nvSpPr>
          <p:spPr>
            <a:xfrm>
              <a:off x="1500819" y="2211867"/>
              <a:ext cx="4250028" cy="599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nl-NL" sz="1687" kern="0"/>
                <a:t>spin Hamiltonian</a:t>
              </a:r>
              <a:endParaRPr sz="1687" kern="0"/>
            </a:p>
          </p:txBody>
        </p:sp>
        <p:sp>
          <p:nvSpPr>
            <p:cNvPr id="105" name="R. Blatt, Innsbruck"/>
            <p:cNvSpPr txBox="1"/>
            <p:nvPr/>
          </p:nvSpPr>
          <p:spPr>
            <a:xfrm>
              <a:off x="698596" y="5456642"/>
              <a:ext cx="4250028" cy="599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nl-NL" sz="1687" kern="0">
                  <a:sym typeface="Wingdings" panose="05000000000000000000" pitchFamily="2" charset="2"/>
                </a:rPr>
                <a:t> </a:t>
              </a:r>
              <a:r>
                <a:rPr lang="nl-NL" sz="1687" kern="0"/>
                <a:t>sums of Pauli products:</a:t>
              </a:r>
              <a:endParaRPr sz="1687" kern="0"/>
            </a:p>
          </p:txBody>
        </p:sp>
      </p:grpSp>
      <p:sp>
        <p:nvSpPr>
          <p:cNvPr id="108" name="Rectangle"/>
          <p:cNvSpPr/>
          <p:nvPr/>
        </p:nvSpPr>
        <p:spPr>
          <a:xfrm>
            <a:off x="3611570" y="1017459"/>
            <a:ext cx="1955994" cy="376224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9" name="Rectangle"/>
          <p:cNvSpPr/>
          <p:nvPr/>
        </p:nvSpPr>
        <p:spPr>
          <a:xfrm>
            <a:off x="9034602" y="1039746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44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3" name="Groep 72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74" name="Groep 73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83" name="Ovaal 82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4" name="Ovaal 83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5" name="Ovaal 84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6" name="Ovaal 85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Ovaal 86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8" name="Ovaal 87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Ovaal 88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5" name="Groep 74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76" name="Ovaal 75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Ovaal 76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8" name="Ovaal 77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Ovaal 78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1" name="Ovaal 80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2" name="Ovaal 81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91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hoek 57"/>
          <p:cNvSpPr/>
          <p:nvPr/>
        </p:nvSpPr>
        <p:spPr>
          <a:xfrm>
            <a:off x="0" y="2765814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/>
          <p:cNvGrpSpPr/>
          <p:nvPr/>
        </p:nvGrpSpPr>
        <p:grpSpPr>
          <a:xfrm>
            <a:off x="2862035" y="3550166"/>
            <a:ext cx="2604163" cy="2604162"/>
            <a:chOff x="4830473" y="301923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3281225" y="199110"/>
            <a:ext cx="5729443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Programmable Quantum Simulators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36" name="Groep 35"/>
          <p:cNvGrpSpPr/>
          <p:nvPr/>
        </p:nvGrpSpPr>
        <p:grpSpPr>
          <a:xfrm>
            <a:off x="1908895" y="3574809"/>
            <a:ext cx="2604163" cy="2604162"/>
            <a:chOff x="4830473" y="3019230"/>
            <a:chExt cx="2604163" cy="2604162"/>
          </a:xfrm>
        </p:grpSpPr>
        <p:sp>
          <p:nvSpPr>
            <p:cNvPr id="38" name="Ovaal 37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al 38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0" name="Groep 39"/>
          <p:cNvGrpSpPr/>
          <p:nvPr/>
        </p:nvGrpSpPr>
        <p:grpSpPr>
          <a:xfrm>
            <a:off x="949112" y="3567021"/>
            <a:ext cx="2604163" cy="2604162"/>
            <a:chOff x="4830473" y="3019230"/>
            <a:chExt cx="2604163" cy="2604162"/>
          </a:xfrm>
        </p:grpSpPr>
        <p:sp>
          <p:nvSpPr>
            <p:cNvPr id="41" name="Ovaal 40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al 41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3" name="Groep 42"/>
          <p:cNvGrpSpPr/>
          <p:nvPr/>
        </p:nvGrpSpPr>
        <p:grpSpPr>
          <a:xfrm>
            <a:off x="3821818" y="3550166"/>
            <a:ext cx="2604163" cy="2604162"/>
            <a:chOff x="4830473" y="3019230"/>
            <a:chExt cx="2604163" cy="2604162"/>
          </a:xfrm>
        </p:grpSpPr>
        <p:sp>
          <p:nvSpPr>
            <p:cNvPr id="44" name="Ovaal 4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al 44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9" name="Groep 48"/>
          <p:cNvGrpSpPr/>
          <p:nvPr/>
        </p:nvGrpSpPr>
        <p:grpSpPr>
          <a:xfrm>
            <a:off x="4781601" y="3550166"/>
            <a:ext cx="2604163" cy="2604162"/>
            <a:chOff x="4830473" y="3019230"/>
            <a:chExt cx="2604163" cy="2604162"/>
          </a:xfrm>
        </p:grpSpPr>
        <p:sp>
          <p:nvSpPr>
            <p:cNvPr id="50" name="Ovaal 49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al 50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/>
          <p:cNvGrpSpPr/>
          <p:nvPr/>
        </p:nvGrpSpPr>
        <p:grpSpPr>
          <a:xfrm>
            <a:off x="5741384" y="3550166"/>
            <a:ext cx="2604163" cy="2604162"/>
            <a:chOff x="4830473" y="3019230"/>
            <a:chExt cx="2604163" cy="2604162"/>
          </a:xfrm>
        </p:grpSpPr>
        <p:sp>
          <p:nvSpPr>
            <p:cNvPr id="53" name="Ovaal 52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al 53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5" name="Groep 54"/>
          <p:cNvGrpSpPr/>
          <p:nvPr/>
        </p:nvGrpSpPr>
        <p:grpSpPr>
          <a:xfrm>
            <a:off x="6694524" y="3550166"/>
            <a:ext cx="2604163" cy="2604162"/>
            <a:chOff x="4830473" y="3019230"/>
            <a:chExt cx="2604163" cy="2604162"/>
          </a:xfrm>
        </p:grpSpPr>
        <p:sp>
          <p:nvSpPr>
            <p:cNvPr id="56" name="Ovaal 55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Ovaal 5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Groep 29"/>
          <p:cNvGrpSpPr/>
          <p:nvPr/>
        </p:nvGrpSpPr>
        <p:grpSpPr>
          <a:xfrm>
            <a:off x="9405742" y="1294751"/>
            <a:ext cx="2236253" cy="2145350"/>
            <a:chOff x="4892736" y="2976067"/>
            <a:chExt cx="2236253" cy="2145350"/>
          </a:xfrm>
        </p:grpSpPr>
        <p:cxnSp>
          <p:nvCxnSpPr>
            <p:cNvPr id="31" name="Rechte verbindingslijn 30"/>
            <p:cNvCxnSpPr/>
            <p:nvPr/>
          </p:nvCxnSpPr>
          <p:spPr>
            <a:xfrm rot="10800000">
              <a:off x="7010931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/>
            <p:cNvCxnSpPr/>
            <p:nvPr/>
          </p:nvCxnSpPr>
          <p:spPr>
            <a:xfrm rot="10800000">
              <a:off x="6765539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ep 32"/>
            <p:cNvGrpSpPr/>
            <p:nvPr/>
          </p:nvGrpSpPr>
          <p:grpSpPr>
            <a:xfrm rot="10800000">
              <a:off x="5030124" y="2976067"/>
              <a:ext cx="1472350" cy="2145350"/>
              <a:chOff x="9087439" y="1611984"/>
              <a:chExt cx="1357464" cy="1282045"/>
            </a:xfrm>
          </p:grpSpPr>
          <p:cxnSp>
            <p:nvCxnSpPr>
              <p:cNvPr id="71" name="Rechte verbindingslijn 70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echte verbindingslijn 71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Rechte verbindingslijn 73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Rechte verbindingslijn 74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Rechte verbindingslijn 75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Rechte verbindingslijn 76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al 33"/>
            <p:cNvSpPr/>
            <p:nvPr/>
          </p:nvSpPr>
          <p:spPr>
            <a:xfrm rot="10800000">
              <a:off x="5166256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al 34"/>
            <p:cNvSpPr/>
            <p:nvPr/>
          </p:nvSpPr>
          <p:spPr>
            <a:xfrm rot="10800000">
              <a:off x="4915557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Afgeronde rechthoek 36"/>
            <p:cNvSpPr/>
            <p:nvPr/>
          </p:nvSpPr>
          <p:spPr>
            <a:xfrm rot="10800000">
              <a:off x="4915557" y="3491037"/>
              <a:ext cx="2213431" cy="1637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Ovaal 58"/>
            <p:cNvSpPr/>
            <p:nvPr/>
          </p:nvSpPr>
          <p:spPr>
            <a:xfrm rot="10800000">
              <a:off x="51548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Ovaal 59"/>
            <p:cNvSpPr/>
            <p:nvPr/>
          </p:nvSpPr>
          <p:spPr>
            <a:xfrm rot="10800000">
              <a:off x="49041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Afgeronde rechthoek 60"/>
            <p:cNvSpPr/>
            <p:nvPr/>
          </p:nvSpPr>
          <p:spPr>
            <a:xfrm rot="10800000">
              <a:off x="4904146" y="4119901"/>
              <a:ext cx="2224841" cy="1890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Ovaal 61"/>
            <p:cNvSpPr/>
            <p:nvPr/>
          </p:nvSpPr>
          <p:spPr>
            <a:xfrm rot="10800000">
              <a:off x="51434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Ovaal 62"/>
            <p:cNvSpPr/>
            <p:nvPr/>
          </p:nvSpPr>
          <p:spPr>
            <a:xfrm rot="10800000">
              <a:off x="48927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Afgeronde rechthoek 63"/>
            <p:cNvSpPr/>
            <p:nvPr/>
          </p:nvSpPr>
          <p:spPr>
            <a:xfrm rot="10800000">
              <a:off x="4892737" y="4761701"/>
              <a:ext cx="2236250" cy="20146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Ovaal 64"/>
            <p:cNvSpPr/>
            <p:nvPr/>
          </p:nvSpPr>
          <p:spPr>
            <a:xfrm rot="10800000">
              <a:off x="69104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Ovaal 65"/>
            <p:cNvSpPr/>
            <p:nvPr/>
          </p:nvSpPr>
          <p:spPr>
            <a:xfrm rot="10800000">
              <a:off x="66597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 rot="10800000">
              <a:off x="68990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Ovaal 67"/>
            <p:cNvSpPr/>
            <p:nvPr/>
          </p:nvSpPr>
          <p:spPr>
            <a:xfrm rot="10800000">
              <a:off x="66483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Ovaal 68"/>
            <p:cNvSpPr/>
            <p:nvPr/>
          </p:nvSpPr>
          <p:spPr>
            <a:xfrm rot="10800000">
              <a:off x="68876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Ovaal 69"/>
            <p:cNvSpPr/>
            <p:nvPr/>
          </p:nvSpPr>
          <p:spPr>
            <a:xfrm rot="10800000">
              <a:off x="66369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al 84"/>
            <p:cNvSpPr/>
            <p:nvPr/>
          </p:nvSpPr>
          <p:spPr>
            <a:xfrm rot="10800000">
              <a:off x="5675560" y="31386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Ovaal 85"/>
            <p:cNvSpPr/>
            <p:nvPr/>
          </p:nvSpPr>
          <p:spPr>
            <a:xfrm rot="10800000">
              <a:off x="5424861" y="31386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Ovaal 86"/>
            <p:cNvSpPr/>
            <p:nvPr/>
          </p:nvSpPr>
          <p:spPr>
            <a:xfrm rot="10800000">
              <a:off x="6184864" y="313214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/>
            <p:cNvSpPr/>
            <p:nvPr/>
          </p:nvSpPr>
          <p:spPr>
            <a:xfrm rot="10800000">
              <a:off x="5934165" y="313214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/>
            <p:cNvSpPr/>
            <p:nvPr/>
          </p:nvSpPr>
          <p:spPr>
            <a:xfrm rot="10800000">
              <a:off x="6674504" y="3135453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al 89"/>
            <p:cNvSpPr/>
            <p:nvPr/>
          </p:nvSpPr>
          <p:spPr>
            <a:xfrm rot="10800000">
              <a:off x="6423805" y="3135453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al 90"/>
            <p:cNvSpPr/>
            <p:nvPr/>
          </p:nvSpPr>
          <p:spPr>
            <a:xfrm rot="10800000">
              <a:off x="5671042" y="379447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Ovaal 91"/>
            <p:cNvSpPr/>
            <p:nvPr/>
          </p:nvSpPr>
          <p:spPr>
            <a:xfrm rot="10800000">
              <a:off x="5420342" y="379447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al 92"/>
            <p:cNvSpPr/>
            <p:nvPr/>
          </p:nvSpPr>
          <p:spPr>
            <a:xfrm rot="10800000">
              <a:off x="5659632" y="444866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al 93"/>
            <p:cNvSpPr/>
            <p:nvPr/>
          </p:nvSpPr>
          <p:spPr>
            <a:xfrm rot="10800000">
              <a:off x="5408932" y="444866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al 94"/>
            <p:cNvSpPr/>
            <p:nvPr/>
          </p:nvSpPr>
          <p:spPr>
            <a:xfrm rot="10800000">
              <a:off x="6187238" y="378956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al 95"/>
            <p:cNvSpPr/>
            <p:nvPr/>
          </p:nvSpPr>
          <p:spPr>
            <a:xfrm rot="10800000">
              <a:off x="5936538" y="378956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al 96"/>
            <p:cNvSpPr/>
            <p:nvPr/>
          </p:nvSpPr>
          <p:spPr>
            <a:xfrm rot="10800000">
              <a:off x="6175828" y="444374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al 97"/>
            <p:cNvSpPr/>
            <p:nvPr/>
          </p:nvSpPr>
          <p:spPr>
            <a:xfrm rot="10800000">
              <a:off x="5925128" y="444374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al 98"/>
            <p:cNvSpPr/>
            <p:nvPr/>
          </p:nvSpPr>
          <p:spPr>
            <a:xfrm rot="10800000">
              <a:off x="6673938" y="378464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al 99"/>
            <p:cNvSpPr/>
            <p:nvPr/>
          </p:nvSpPr>
          <p:spPr>
            <a:xfrm rot="10800000">
              <a:off x="6423238" y="378464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al 100"/>
            <p:cNvSpPr/>
            <p:nvPr/>
          </p:nvSpPr>
          <p:spPr>
            <a:xfrm rot="10800000">
              <a:off x="6662528" y="443883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Ovaal 101"/>
            <p:cNvSpPr/>
            <p:nvPr/>
          </p:nvSpPr>
          <p:spPr>
            <a:xfrm rot="10800000">
              <a:off x="6411828" y="443883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2" name="The Idea of Variational Quantum Simulation…"/>
          <p:cNvSpPr txBox="1"/>
          <p:nvPr/>
        </p:nvSpPr>
        <p:spPr>
          <a:xfrm>
            <a:off x="2173138" y="1582924"/>
            <a:ext cx="225265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Build ‘circuits’: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3" name="The Idea of Variational Quantum Simulation…"/>
          <p:cNvSpPr txBox="1"/>
          <p:nvPr/>
        </p:nvSpPr>
        <p:spPr>
          <a:xfrm>
            <a:off x="2607402" y="2030239"/>
            <a:ext cx="474725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- Ising interactions  (entangling)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4" name="The Idea of Variational Quantum Simulation…"/>
          <p:cNvSpPr txBox="1"/>
          <p:nvPr/>
        </p:nvSpPr>
        <p:spPr>
          <a:xfrm>
            <a:off x="2607402" y="2909118"/>
            <a:ext cx="474725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- Single particle rotations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03" name="Rechthoek 102"/>
          <p:cNvSpPr/>
          <p:nvPr/>
        </p:nvSpPr>
        <p:spPr>
          <a:xfrm rot="5400000">
            <a:off x="1785060" y="2225989"/>
            <a:ext cx="6071223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4" name="Rechthoek 103"/>
          <p:cNvSpPr/>
          <p:nvPr/>
        </p:nvSpPr>
        <p:spPr>
          <a:xfrm rot="5400000">
            <a:off x="-95804" y="2230156"/>
            <a:ext cx="6071223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PIJL-RECHTS 1"/>
          <p:cNvSpPr/>
          <p:nvPr/>
        </p:nvSpPr>
        <p:spPr>
          <a:xfrm>
            <a:off x="8552026" y="3001728"/>
            <a:ext cx="665121" cy="35971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PIJL-RECHTS 77"/>
          <p:cNvSpPr/>
          <p:nvPr/>
        </p:nvSpPr>
        <p:spPr>
          <a:xfrm>
            <a:off x="8545647" y="2691960"/>
            <a:ext cx="665121" cy="35971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9" name="Afbeelding 7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76" y="2505124"/>
            <a:ext cx="2928453" cy="5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1 0.00347 0.00364 0.00162 L 0.0039 -0.0007 C 0.00416 -0.00255 0.00468 -0.00533 0.00638 -0.00533 C 0.00742 -0.00533 0.00872 -0.00278 0.00872 0.00046 C 0.00872 0.0037 0.00742 0.00648 0.00638 0.00648 C 0.00468 0.00648 0.00416 0.00347 0.0039 0.00162 L 0.00364 -0.0007 C 0.00351 -0.00255 0.00286 -0.00533 0.00143 -0.00533 C 0.00013 -0.00533 -0.00078 -0.00278 -0.00078 0.00046 Z " pathEditMode="relative" rAng="0" ptsTypes="AAAAAAAAAAA">
                                      <p:cBhvr>
                                        <p:cTn id="26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7 0.00648 0.00352 0.00347 0.00365 0.00162 L 0.00391 -0.00069 C 0.00417 -0.00255 0.00469 -0.00532 0.00638 -0.00532 C 0.00742 -0.00532 0.00873 -0.00278 0.00873 0.00046 C 0.00873 0.0037 0.00742 0.00648 0.00638 0.00648 C 0.00469 0.00648 0.00417 0.00347 0.00391 0.00162 L 0.00365 -0.00069 C 0.00352 -0.00255 0.00287 -0.00532 0.00143 -0.00532 C 0.00013 -0.00532 -0.00078 -0.00278 -0.00078 0.00046 Z " pathEditMode="relative" rAng="0" ptsTypes="AAAAAAAAAAA">
                                      <p:cBhvr>
                                        <p:cTn id="28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9 0.00047 C -0.00079 0.00371 0.00013 0.00649 0.00143 0.00649 C 0.00286 0.00649 0.00351 0.00348 0.00364 0.00162 L 0.0039 -0.00069 C 0.00416 -0.00254 0.00468 -0.00532 0.00638 -0.00532 C 0.00742 -0.00532 0.00872 -0.00277 0.00872 0.00047 C 0.00872 0.00371 0.00742 0.00649 0.00638 0.00649 C 0.00468 0.00649 0.00416 0.00348 0.0039 0.00162 L 0.00364 -0.00069 C 0.00351 -0.00254 0.00286 -0.00532 0.00143 -0.00532 C 0.00013 -0.00532 -0.00079 -0.00277 -0.00079 0.00047 Z " pathEditMode="relative" rAng="0" ptsTypes="AAAAAAAAAAA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7 0.00648 0.00352 0.00347 0.00365 0.00162 L 0.00391 -0.0007 C 0.00417 -0.00255 0.00469 -0.00533 0.00638 -0.00533 C 0.00742 -0.00533 0.00873 -0.00278 0.00873 0.00046 C 0.00873 0.0037 0.00742 0.00648 0.00638 0.00648 C 0.00469 0.00648 0.00417 0.00347 0.00391 0.00162 L 0.00365 -0.0007 C 0.00352 -0.00255 0.00287 -0.00533 0.00143 -0.00533 C 0.00013 -0.00533 -0.00078 -0.00278 -0.00078 0.00046 Z " pathEditMode="relative" rAng="0" ptsTypes="AAAAAAAAAAA">
                                      <p:cBhvr>
                                        <p:cTn id="32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1 0.00347 0.00364 0.00162 L 0.0039 -0.0007 C 0.00417 -0.00255 0.00469 -0.00533 0.00638 -0.00533 C 0.00742 -0.00533 0.00872 -0.00278 0.00872 0.00046 C 0.00872 0.0037 0.00742 0.00648 0.00638 0.00648 C 0.00469 0.00648 0.00417 0.00347 0.0039 0.00162 L 0.00364 -0.0007 C 0.00351 -0.00255 0.00286 -0.00533 0.00143 -0.00533 C 0.00013 -0.00533 -0.00078 -0.00278 -0.00078 0.00046 Z " pathEditMode="relative" rAng="0" ptsTypes="AAAAAAAAAAA">
                                      <p:cBhvr>
                                        <p:cTn id="34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4 0.00648 C 0.00287 0.00648 0.00352 0.00347 0.00365 0.00162 L 0.00391 -0.0007 C 0.00417 -0.00255 0.00469 -0.00533 0.00638 -0.00533 C 0.00743 -0.00533 0.00873 -0.00278 0.00873 0.00046 C 0.00873 0.0037 0.00743 0.00648 0.00638 0.00648 C 0.00469 0.00648 0.00417 0.00347 0.00391 0.00162 L 0.00365 -0.0007 C 0.00352 -0.00255 0.00287 -0.00533 0.00144 -0.00533 C 0.00013 -0.00533 -0.00078 -0.00278 -0.00078 0.00046 Z " pathEditMode="relative" rAng="0" ptsTypes="AAAAAAAAAAA">
                                      <p:cBhvr>
                                        <p:cTn id="36" dur="1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2 0.00347 0.00365 0.00162 L 0.00391 -0.0007 C 0.00417 -0.00255 0.00469 -0.00533 0.00638 -0.00533 C 0.00742 -0.00533 0.00872 -0.00278 0.00872 0.00046 C 0.00872 0.0037 0.00742 0.00648 0.00638 0.00648 C 0.00469 0.00648 0.00417 0.00347 0.00391 0.00162 L 0.00365 -0.0007 C 0.00352 -0.00255 0.00286 -0.00533 0.00143 -0.00533 C 0.00013 -0.00533 -0.00078 -0.00278 -0.00078 0.00046 Z " pathEditMode="relative" rAng="0" ptsTypes="AAAAAAAAAAA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82" grpId="0" animBg="1"/>
      <p:bldP spid="83" grpId="0" animBg="1"/>
      <p:bldP spid="84" grpId="0" animBg="1"/>
      <p:bldP spid="103" grpId="0" animBg="1"/>
      <p:bldP spid="103" grpId="1" animBg="1"/>
      <p:bldP spid="104" grpId="0" animBg="1"/>
      <p:bldP spid="104" grpId="1" animBg="1"/>
      <p:bldP spid="2" grpId="0" animBg="1"/>
      <p:bldP spid="2" grpId="1" animBg="1"/>
      <p:bldP spid="7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hoek 57"/>
          <p:cNvSpPr/>
          <p:nvPr/>
        </p:nvSpPr>
        <p:spPr>
          <a:xfrm>
            <a:off x="0" y="2765814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/>
          <p:cNvGrpSpPr/>
          <p:nvPr/>
        </p:nvGrpSpPr>
        <p:grpSpPr>
          <a:xfrm>
            <a:off x="2862035" y="3550166"/>
            <a:ext cx="2604163" cy="2604162"/>
            <a:chOff x="4830473" y="301923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3281225" y="199110"/>
            <a:ext cx="5729443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Programmable Quantum Simulators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36" name="Groep 35"/>
          <p:cNvGrpSpPr/>
          <p:nvPr/>
        </p:nvGrpSpPr>
        <p:grpSpPr>
          <a:xfrm>
            <a:off x="1908895" y="3574809"/>
            <a:ext cx="2604163" cy="2604162"/>
            <a:chOff x="4830473" y="3019230"/>
            <a:chExt cx="2604163" cy="2604162"/>
          </a:xfrm>
        </p:grpSpPr>
        <p:sp>
          <p:nvSpPr>
            <p:cNvPr id="38" name="Ovaal 37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al 38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0" name="Groep 39"/>
          <p:cNvGrpSpPr/>
          <p:nvPr/>
        </p:nvGrpSpPr>
        <p:grpSpPr>
          <a:xfrm>
            <a:off x="949112" y="3567021"/>
            <a:ext cx="2604163" cy="2604162"/>
            <a:chOff x="4830473" y="3019230"/>
            <a:chExt cx="2604163" cy="2604162"/>
          </a:xfrm>
        </p:grpSpPr>
        <p:sp>
          <p:nvSpPr>
            <p:cNvPr id="41" name="Ovaal 40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al 41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3" name="Groep 42"/>
          <p:cNvGrpSpPr/>
          <p:nvPr/>
        </p:nvGrpSpPr>
        <p:grpSpPr>
          <a:xfrm>
            <a:off x="3821818" y="3550166"/>
            <a:ext cx="2604163" cy="2604162"/>
            <a:chOff x="4830473" y="3019230"/>
            <a:chExt cx="2604163" cy="2604162"/>
          </a:xfrm>
        </p:grpSpPr>
        <p:sp>
          <p:nvSpPr>
            <p:cNvPr id="44" name="Ovaal 4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al 44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9" name="Groep 48"/>
          <p:cNvGrpSpPr/>
          <p:nvPr/>
        </p:nvGrpSpPr>
        <p:grpSpPr>
          <a:xfrm>
            <a:off x="4781601" y="3550166"/>
            <a:ext cx="2604163" cy="2604162"/>
            <a:chOff x="4830473" y="3019230"/>
            <a:chExt cx="2604163" cy="2604162"/>
          </a:xfrm>
        </p:grpSpPr>
        <p:sp>
          <p:nvSpPr>
            <p:cNvPr id="50" name="Ovaal 49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al 50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/>
          <p:cNvGrpSpPr/>
          <p:nvPr/>
        </p:nvGrpSpPr>
        <p:grpSpPr>
          <a:xfrm>
            <a:off x="5741384" y="3550166"/>
            <a:ext cx="2604163" cy="2604162"/>
            <a:chOff x="4830473" y="3019230"/>
            <a:chExt cx="2604163" cy="2604162"/>
          </a:xfrm>
        </p:grpSpPr>
        <p:sp>
          <p:nvSpPr>
            <p:cNvPr id="53" name="Ovaal 52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al 53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5" name="Groep 54"/>
          <p:cNvGrpSpPr/>
          <p:nvPr/>
        </p:nvGrpSpPr>
        <p:grpSpPr>
          <a:xfrm>
            <a:off x="6694524" y="3550166"/>
            <a:ext cx="2604163" cy="2604162"/>
            <a:chOff x="4830473" y="3019230"/>
            <a:chExt cx="2604163" cy="2604162"/>
          </a:xfrm>
        </p:grpSpPr>
        <p:sp>
          <p:nvSpPr>
            <p:cNvPr id="56" name="Ovaal 55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Ovaal 5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Groep 29"/>
          <p:cNvGrpSpPr/>
          <p:nvPr/>
        </p:nvGrpSpPr>
        <p:grpSpPr>
          <a:xfrm>
            <a:off x="9405742" y="1294751"/>
            <a:ext cx="2236253" cy="2145350"/>
            <a:chOff x="4892736" y="2976067"/>
            <a:chExt cx="2236253" cy="2145350"/>
          </a:xfrm>
        </p:grpSpPr>
        <p:cxnSp>
          <p:nvCxnSpPr>
            <p:cNvPr id="31" name="Rechte verbindingslijn 30"/>
            <p:cNvCxnSpPr/>
            <p:nvPr/>
          </p:nvCxnSpPr>
          <p:spPr>
            <a:xfrm rot="10800000">
              <a:off x="7010931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/>
            <p:cNvCxnSpPr/>
            <p:nvPr/>
          </p:nvCxnSpPr>
          <p:spPr>
            <a:xfrm rot="10800000">
              <a:off x="6765539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ep 32"/>
            <p:cNvGrpSpPr/>
            <p:nvPr/>
          </p:nvGrpSpPr>
          <p:grpSpPr>
            <a:xfrm rot="10800000">
              <a:off x="5030124" y="2976067"/>
              <a:ext cx="1472350" cy="2145350"/>
              <a:chOff x="9087439" y="1611984"/>
              <a:chExt cx="1357464" cy="1282045"/>
            </a:xfrm>
          </p:grpSpPr>
          <p:cxnSp>
            <p:nvCxnSpPr>
              <p:cNvPr id="71" name="Rechte verbindingslijn 70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echte verbindingslijn 71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Rechte verbindingslijn 73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Rechte verbindingslijn 74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Rechte verbindingslijn 75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Rechte verbindingslijn 76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al 33"/>
            <p:cNvSpPr/>
            <p:nvPr/>
          </p:nvSpPr>
          <p:spPr>
            <a:xfrm rot="10800000">
              <a:off x="5166256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al 34"/>
            <p:cNvSpPr/>
            <p:nvPr/>
          </p:nvSpPr>
          <p:spPr>
            <a:xfrm rot="10800000">
              <a:off x="4915557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Afgeronde rechthoek 36"/>
            <p:cNvSpPr/>
            <p:nvPr/>
          </p:nvSpPr>
          <p:spPr>
            <a:xfrm rot="10800000">
              <a:off x="4915557" y="3491037"/>
              <a:ext cx="2213431" cy="1637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Ovaal 58"/>
            <p:cNvSpPr/>
            <p:nvPr/>
          </p:nvSpPr>
          <p:spPr>
            <a:xfrm rot="10800000">
              <a:off x="51548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Ovaal 59"/>
            <p:cNvSpPr/>
            <p:nvPr/>
          </p:nvSpPr>
          <p:spPr>
            <a:xfrm rot="10800000">
              <a:off x="49041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Afgeronde rechthoek 60"/>
            <p:cNvSpPr/>
            <p:nvPr/>
          </p:nvSpPr>
          <p:spPr>
            <a:xfrm rot="10800000">
              <a:off x="4904146" y="4119901"/>
              <a:ext cx="2224841" cy="1890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Ovaal 61"/>
            <p:cNvSpPr/>
            <p:nvPr/>
          </p:nvSpPr>
          <p:spPr>
            <a:xfrm rot="10800000">
              <a:off x="51434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Ovaal 62"/>
            <p:cNvSpPr/>
            <p:nvPr/>
          </p:nvSpPr>
          <p:spPr>
            <a:xfrm rot="10800000">
              <a:off x="48927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Afgeronde rechthoek 63"/>
            <p:cNvSpPr/>
            <p:nvPr/>
          </p:nvSpPr>
          <p:spPr>
            <a:xfrm rot="10800000">
              <a:off x="4892737" y="4761701"/>
              <a:ext cx="2236250" cy="20146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Ovaal 64"/>
            <p:cNvSpPr/>
            <p:nvPr/>
          </p:nvSpPr>
          <p:spPr>
            <a:xfrm rot="10800000">
              <a:off x="69104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Ovaal 65"/>
            <p:cNvSpPr/>
            <p:nvPr/>
          </p:nvSpPr>
          <p:spPr>
            <a:xfrm rot="10800000">
              <a:off x="66597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 rot="10800000">
              <a:off x="68990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Ovaal 67"/>
            <p:cNvSpPr/>
            <p:nvPr/>
          </p:nvSpPr>
          <p:spPr>
            <a:xfrm rot="10800000">
              <a:off x="66483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Ovaal 68"/>
            <p:cNvSpPr/>
            <p:nvPr/>
          </p:nvSpPr>
          <p:spPr>
            <a:xfrm rot="10800000">
              <a:off x="68876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Ovaal 69"/>
            <p:cNvSpPr/>
            <p:nvPr/>
          </p:nvSpPr>
          <p:spPr>
            <a:xfrm rot="10800000">
              <a:off x="66369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al 84"/>
            <p:cNvSpPr/>
            <p:nvPr/>
          </p:nvSpPr>
          <p:spPr>
            <a:xfrm rot="10800000">
              <a:off x="5675560" y="31386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Ovaal 85"/>
            <p:cNvSpPr/>
            <p:nvPr/>
          </p:nvSpPr>
          <p:spPr>
            <a:xfrm rot="10800000">
              <a:off x="5424861" y="31386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Ovaal 86"/>
            <p:cNvSpPr/>
            <p:nvPr/>
          </p:nvSpPr>
          <p:spPr>
            <a:xfrm rot="10800000">
              <a:off x="6184864" y="313214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/>
            <p:cNvSpPr/>
            <p:nvPr/>
          </p:nvSpPr>
          <p:spPr>
            <a:xfrm rot="10800000">
              <a:off x="5934165" y="313214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/>
            <p:cNvSpPr/>
            <p:nvPr/>
          </p:nvSpPr>
          <p:spPr>
            <a:xfrm rot="10800000">
              <a:off x="6674504" y="3135453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al 89"/>
            <p:cNvSpPr/>
            <p:nvPr/>
          </p:nvSpPr>
          <p:spPr>
            <a:xfrm rot="10800000">
              <a:off x="6423805" y="3135453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al 90"/>
            <p:cNvSpPr/>
            <p:nvPr/>
          </p:nvSpPr>
          <p:spPr>
            <a:xfrm rot="10800000">
              <a:off x="5671042" y="379447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Ovaal 91"/>
            <p:cNvSpPr/>
            <p:nvPr/>
          </p:nvSpPr>
          <p:spPr>
            <a:xfrm rot="10800000">
              <a:off x="5420342" y="379447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al 92"/>
            <p:cNvSpPr/>
            <p:nvPr/>
          </p:nvSpPr>
          <p:spPr>
            <a:xfrm rot="10800000">
              <a:off x="5659632" y="444866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al 93"/>
            <p:cNvSpPr/>
            <p:nvPr/>
          </p:nvSpPr>
          <p:spPr>
            <a:xfrm rot="10800000">
              <a:off x="5408932" y="444866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al 94"/>
            <p:cNvSpPr/>
            <p:nvPr/>
          </p:nvSpPr>
          <p:spPr>
            <a:xfrm rot="10800000">
              <a:off x="6187238" y="378956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al 95"/>
            <p:cNvSpPr/>
            <p:nvPr/>
          </p:nvSpPr>
          <p:spPr>
            <a:xfrm rot="10800000">
              <a:off x="5936538" y="378956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al 96"/>
            <p:cNvSpPr/>
            <p:nvPr/>
          </p:nvSpPr>
          <p:spPr>
            <a:xfrm rot="10800000">
              <a:off x="6175828" y="444374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al 97"/>
            <p:cNvSpPr/>
            <p:nvPr/>
          </p:nvSpPr>
          <p:spPr>
            <a:xfrm rot="10800000">
              <a:off x="5925128" y="444374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al 98"/>
            <p:cNvSpPr/>
            <p:nvPr/>
          </p:nvSpPr>
          <p:spPr>
            <a:xfrm rot="10800000">
              <a:off x="6673938" y="378464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al 99"/>
            <p:cNvSpPr/>
            <p:nvPr/>
          </p:nvSpPr>
          <p:spPr>
            <a:xfrm rot="10800000">
              <a:off x="6423238" y="378464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al 100"/>
            <p:cNvSpPr/>
            <p:nvPr/>
          </p:nvSpPr>
          <p:spPr>
            <a:xfrm rot="10800000">
              <a:off x="6662528" y="443883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Ovaal 101"/>
            <p:cNvSpPr/>
            <p:nvPr/>
          </p:nvSpPr>
          <p:spPr>
            <a:xfrm rot="10800000">
              <a:off x="6411828" y="443883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2" name="The Idea of Variational Quantum Simulation…"/>
          <p:cNvSpPr txBox="1"/>
          <p:nvPr/>
        </p:nvSpPr>
        <p:spPr>
          <a:xfrm>
            <a:off x="2173138" y="1582924"/>
            <a:ext cx="225265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Build ‘circuits’: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3" name="The Idea of Variational Quantum Simulation…"/>
          <p:cNvSpPr txBox="1"/>
          <p:nvPr/>
        </p:nvSpPr>
        <p:spPr>
          <a:xfrm>
            <a:off x="2607402" y="2030239"/>
            <a:ext cx="474725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- Ising interactions  (entangling)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4" name="The Idea of Variational Quantum Simulation…"/>
          <p:cNvSpPr txBox="1"/>
          <p:nvPr/>
        </p:nvSpPr>
        <p:spPr>
          <a:xfrm>
            <a:off x="2607402" y="2909120"/>
            <a:ext cx="474725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- Single particle rotations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03" name="Rechthoek 102"/>
          <p:cNvSpPr/>
          <p:nvPr/>
        </p:nvSpPr>
        <p:spPr>
          <a:xfrm rot="5400000">
            <a:off x="3741680" y="2225989"/>
            <a:ext cx="6071223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4" name="Rechthoek 103"/>
          <p:cNvSpPr/>
          <p:nvPr/>
        </p:nvSpPr>
        <p:spPr>
          <a:xfrm rot="5400000">
            <a:off x="1860816" y="2230156"/>
            <a:ext cx="6071223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PIJL-RECHTS 105"/>
          <p:cNvSpPr/>
          <p:nvPr/>
        </p:nvSpPr>
        <p:spPr>
          <a:xfrm>
            <a:off x="8552026" y="2342966"/>
            <a:ext cx="665121" cy="35971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PIJL-RECHTS 106"/>
          <p:cNvSpPr/>
          <p:nvPr/>
        </p:nvSpPr>
        <p:spPr>
          <a:xfrm>
            <a:off x="8566773" y="2043083"/>
            <a:ext cx="665121" cy="35971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9" name="Afbeelding 10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76" y="2505124"/>
            <a:ext cx="2928453" cy="5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5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1 0.00347 0.00364 0.00162 L 0.0039 -0.0007 C 0.00416 -0.00255 0.00468 -0.00533 0.00638 -0.00533 C 0.00742 -0.00533 0.00872 -0.00278 0.00872 0.00046 C 0.00872 0.0037 0.00742 0.00648 0.00638 0.00648 C 0.00468 0.00648 0.00416 0.00347 0.0039 0.00162 L 0.00364 -0.0007 C 0.00351 -0.00255 0.00286 -0.00533 0.00143 -0.00533 C 0.00013 -0.00533 -0.00078 -0.00278 -0.00078 0.00046 Z " pathEditMode="relative" rAng="0" ptsTypes="AAAAAAAAAAA">
                                      <p:cBhvr>
                                        <p:cTn id="12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7 0.00648 0.00352 0.00347 0.00365 0.00162 L 0.00391 -0.00069 C 0.00417 -0.00255 0.00469 -0.00532 0.00638 -0.00532 C 0.00742 -0.00532 0.00873 -0.00278 0.00873 0.00046 C 0.00873 0.0037 0.00742 0.00648 0.00638 0.00648 C 0.00469 0.00648 0.00417 0.00347 0.00391 0.00162 L 0.00365 -0.00069 C 0.00352 -0.00255 0.00287 -0.00532 0.00143 -0.00532 C 0.00013 -0.00532 -0.00078 -0.00278 -0.00078 0.00046 Z " pathEditMode="relative" rAng="0" ptsTypes="AAAAAAAAAAA">
                                      <p:cBhvr>
                                        <p:cTn id="14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9 0.00047 C -0.00079 0.00371 0.00013 0.00649 0.00143 0.00649 C 0.00286 0.00649 0.00351 0.00348 0.00364 0.00162 L 0.0039 -0.00069 C 0.00416 -0.00254 0.00468 -0.00532 0.00638 -0.00532 C 0.00742 -0.00532 0.00872 -0.00277 0.00872 0.00047 C 0.00872 0.00371 0.00742 0.00649 0.00638 0.00649 C 0.00468 0.00649 0.00416 0.00348 0.0039 0.00162 L 0.00364 -0.00069 C 0.00351 -0.00254 0.00286 -0.00532 0.00143 -0.00532 C 0.00013 -0.00532 -0.00079 -0.00277 -0.00079 0.00047 Z " pathEditMode="relative" rAng="0" ptsTypes="AAAAAAAAAAA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7 0.00648 0.00352 0.00347 0.00365 0.00162 L 0.00391 -0.0007 C 0.00417 -0.00255 0.00469 -0.00533 0.00638 -0.00533 C 0.00742 -0.00533 0.00873 -0.00278 0.00873 0.00046 C 0.00873 0.0037 0.00742 0.00648 0.00638 0.00648 C 0.00469 0.00648 0.00417 0.00347 0.00391 0.00162 L 0.00365 -0.0007 C 0.00352 -0.00255 0.00287 -0.00533 0.00143 -0.00533 C 0.00013 -0.00533 -0.00078 -0.00278 -0.00078 0.00046 Z " pathEditMode="relative" rAng="0" ptsTypes="AAAAAAAAAAA">
                                      <p:cBhvr>
                                        <p:cTn id="18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1 0.00347 0.00364 0.00162 L 0.0039 -0.0007 C 0.00417 -0.00255 0.00469 -0.00533 0.00638 -0.00533 C 0.00742 -0.00533 0.00872 -0.00278 0.00872 0.00046 C 0.00872 0.0037 0.00742 0.00648 0.00638 0.00648 C 0.00469 0.00648 0.00417 0.00347 0.0039 0.00162 L 0.00364 -0.0007 C 0.00351 -0.00255 0.00286 -0.00533 0.00143 -0.00533 C 0.00013 -0.00533 -0.00078 -0.00278 -0.00078 0.00046 Z " pathEditMode="relative" rAng="0" ptsTypes="AAAAAAAAAAA">
                                      <p:cBhvr>
                                        <p:cTn id="2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4 0.00648 C 0.00287 0.00648 0.00352 0.00347 0.00365 0.00162 L 0.00391 -0.0007 C 0.00417 -0.00255 0.00469 -0.00533 0.00638 -0.00533 C 0.00743 -0.00533 0.00873 -0.00278 0.00873 0.00046 C 0.00873 0.0037 0.00743 0.00648 0.00638 0.00648 C 0.00469 0.00648 0.00417 0.00347 0.00391 0.00162 L 0.00365 -0.0007 C 0.00352 -0.00255 0.00287 -0.00533 0.00144 -0.00533 C 0.00013 -0.00533 -0.00078 -0.00278 -0.00078 0.00046 Z " pathEditMode="relative" rAng="0" ptsTypes="AAAAAAAAAAA">
                                      <p:cBhvr>
                                        <p:cTn id="22" dur="1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2 0.00347 0.00365 0.00162 L 0.00391 -0.0007 C 0.00417 -0.00255 0.00469 -0.00533 0.00638 -0.00533 C 0.00742 -0.00533 0.00872 -0.00278 0.00872 0.00046 C 0.00872 0.0037 0.00742 0.00648 0.00638 0.00648 C 0.00469 0.00648 0.00417 0.00347 0.00391 0.00162 L 0.00365 -0.0007 C 0.00352 -0.00255 0.00286 -0.00533 0.00143 -0.00533 C 0.00013 -0.00533 -0.00078 -0.00278 -0.00078 0.00046 Z " pathEditMode="relative" rAng="0" ptsTypes="AAAAAAAAAAA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03" grpId="0" animBg="1"/>
      <p:bldP spid="103" grpId="1" animBg="1"/>
      <p:bldP spid="104" grpId="0" animBg="1"/>
      <p:bldP spid="104" grpId="1" animBg="1"/>
      <p:bldP spid="106" grpId="0" animBg="1"/>
      <p:bldP spid="106" grpId="1" animBg="1"/>
      <p:bldP spid="10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hoek 57"/>
          <p:cNvSpPr/>
          <p:nvPr/>
        </p:nvSpPr>
        <p:spPr>
          <a:xfrm>
            <a:off x="0" y="2765814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/>
          <p:cNvGrpSpPr/>
          <p:nvPr/>
        </p:nvGrpSpPr>
        <p:grpSpPr>
          <a:xfrm>
            <a:off x="2862035" y="3550166"/>
            <a:ext cx="2604163" cy="2604162"/>
            <a:chOff x="4830473" y="3019230"/>
            <a:chExt cx="2604163" cy="2604162"/>
          </a:xfrm>
        </p:grpSpPr>
        <p:sp>
          <p:nvSpPr>
            <p:cNvPr id="24" name="Ovaal 2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Rechthoek 3"/>
          <p:cNvSpPr/>
          <p:nvPr/>
        </p:nvSpPr>
        <p:spPr>
          <a:xfrm>
            <a:off x="-9525" y="237210"/>
            <a:ext cx="12192000" cy="5495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Quantum Simulation"/>
          <p:cNvSpPr/>
          <p:nvPr/>
        </p:nvSpPr>
        <p:spPr>
          <a:xfrm>
            <a:off x="3281225" y="199110"/>
            <a:ext cx="5729443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Programmable Quantum Simulators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36" name="Groep 35"/>
          <p:cNvGrpSpPr/>
          <p:nvPr/>
        </p:nvGrpSpPr>
        <p:grpSpPr>
          <a:xfrm>
            <a:off x="1908895" y="3574809"/>
            <a:ext cx="2604163" cy="2604162"/>
            <a:chOff x="4830473" y="3019230"/>
            <a:chExt cx="2604163" cy="2604162"/>
          </a:xfrm>
        </p:grpSpPr>
        <p:sp>
          <p:nvSpPr>
            <p:cNvPr id="38" name="Ovaal 37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al 38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0" name="Groep 39"/>
          <p:cNvGrpSpPr/>
          <p:nvPr/>
        </p:nvGrpSpPr>
        <p:grpSpPr>
          <a:xfrm>
            <a:off x="949112" y="3567021"/>
            <a:ext cx="2604163" cy="2604162"/>
            <a:chOff x="4830473" y="3019230"/>
            <a:chExt cx="2604163" cy="2604162"/>
          </a:xfrm>
        </p:grpSpPr>
        <p:sp>
          <p:nvSpPr>
            <p:cNvPr id="41" name="Ovaal 40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al 41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3" name="Groep 42"/>
          <p:cNvGrpSpPr/>
          <p:nvPr/>
        </p:nvGrpSpPr>
        <p:grpSpPr>
          <a:xfrm>
            <a:off x="3821818" y="3550166"/>
            <a:ext cx="2604163" cy="2604162"/>
            <a:chOff x="4830473" y="3019230"/>
            <a:chExt cx="2604163" cy="2604162"/>
          </a:xfrm>
        </p:grpSpPr>
        <p:sp>
          <p:nvSpPr>
            <p:cNvPr id="44" name="Ovaal 43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al 44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9" name="Groep 48"/>
          <p:cNvGrpSpPr/>
          <p:nvPr/>
        </p:nvGrpSpPr>
        <p:grpSpPr>
          <a:xfrm>
            <a:off x="4781601" y="3550166"/>
            <a:ext cx="2604163" cy="2604162"/>
            <a:chOff x="4830473" y="3019230"/>
            <a:chExt cx="2604163" cy="2604162"/>
          </a:xfrm>
        </p:grpSpPr>
        <p:sp>
          <p:nvSpPr>
            <p:cNvPr id="50" name="Ovaal 49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al 50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/>
          <p:cNvGrpSpPr/>
          <p:nvPr/>
        </p:nvGrpSpPr>
        <p:grpSpPr>
          <a:xfrm>
            <a:off x="5741384" y="3550166"/>
            <a:ext cx="2604163" cy="2604162"/>
            <a:chOff x="4830473" y="3019230"/>
            <a:chExt cx="2604163" cy="2604162"/>
          </a:xfrm>
        </p:grpSpPr>
        <p:sp>
          <p:nvSpPr>
            <p:cNvPr id="53" name="Ovaal 52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al 53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5" name="Groep 54"/>
          <p:cNvGrpSpPr/>
          <p:nvPr/>
        </p:nvGrpSpPr>
        <p:grpSpPr>
          <a:xfrm>
            <a:off x="6694524" y="3550166"/>
            <a:ext cx="2604163" cy="2604162"/>
            <a:chOff x="4830473" y="3019230"/>
            <a:chExt cx="2604163" cy="2604162"/>
          </a:xfrm>
        </p:grpSpPr>
        <p:sp>
          <p:nvSpPr>
            <p:cNvPr id="56" name="Ovaal 55"/>
            <p:cNvSpPr/>
            <p:nvPr/>
          </p:nvSpPr>
          <p:spPr>
            <a:xfrm>
              <a:off x="4830473" y="3019230"/>
              <a:ext cx="2604163" cy="260416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6000"/>
                  </a:schemeClr>
                </a:gs>
                <a:gs pos="8000">
                  <a:schemeClr val="accent2"/>
                </a:gs>
                <a:gs pos="46000">
                  <a:schemeClr val="accent2">
                    <a:lumMod val="40000"/>
                    <a:lumOff val="60000"/>
                    <a:alpha val="18000"/>
                  </a:schemeClr>
                </a:gs>
                <a:gs pos="71000">
                  <a:schemeClr val="bg1">
                    <a:alpha val="0"/>
                    <a:lumMod val="9800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Ovaal 56"/>
            <p:cNvSpPr/>
            <p:nvPr/>
          </p:nvSpPr>
          <p:spPr>
            <a:xfrm>
              <a:off x="5918257" y="4127452"/>
              <a:ext cx="437004" cy="4370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8600000"/>
              </a:lightRig>
            </a:scene3d>
            <a:sp3d extrusionH="44450" prstMaterial="plastic">
              <a:bevelT w="222250" h="298450"/>
              <a:bevelB h="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Groep 29"/>
          <p:cNvGrpSpPr/>
          <p:nvPr/>
        </p:nvGrpSpPr>
        <p:grpSpPr>
          <a:xfrm>
            <a:off x="9405742" y="1294751"/>
            <a:ext cx="2236253" cy="2145350"/>
            <a:chOff x="4892736" y="2976067"/>
            <a:chExt cx="2236253" cy="2145350"/>
          </a:xfrm>
        </p:grpSpPr>
        <p:cxnSp>
          <p:nvCxnSpPr>
            <p:cNvPr id="31" name="Rechte verbindingslijn 30"/>
            <p:cNvCxnSpPr/>
            <p:nvPr/>
          </p:nvCxnSpPr>
          <p:spPr>
            <a:xfrm rot="10800000">
              <a:off x="7010931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/>
            <p:cNvCxnSpPr/>
            <p:nvPr/>
          </p:nvCxnSpPr>
          <p:spPr>
            <a:xfrm rot="10800000">
              <a:off x="6765539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ep 32"/>
            <p:cNvGrpSpPr/>
            <p:nvPr/>
          </p:nvGrpSpPr>
          <p:grpSpPr>
            <a:xfrm rot="10800000">
              <a:off x="5030124" y="2976067"/>
              <a:ext cx="1472350" cy="2145350"/>
              <a:chOff x="9087439" y="1611984"/>
              <a:chExt cx="1357464" cy="1282045"/>
            </a:xfrm>
          </p:grpSpPr>
          <p:cxnSp>
            <p:nvCxnSpPr>
              <p:cNvPr id="71" name="Rechte verbindingslijn 70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echte verbindingslijn 71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Rechte verbindingslijn 73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Rechte verbindingslijn 74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Rechte verbindingslijn 75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Rechte verbindingslijn 76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al 33"/>
            <p:cNvSpPr/>
            <p:nvPr/>
          </p:nvSpPr>
          <p:spPr>
            <a:xfrm rot="10800000">
              <a:off x="5166256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al 34"/>
            <p:cNvSpPr/>
            <p:nvPr/>
          </p:nvSpPr>
          <p:spPr>
            <a:xfrm rot="10800000">
              <a:off x="4915557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Afgeronde rechthoek 36"/>
            <p:cNvSpPr/>
            <p:nvPr/>
          </p:nvSpPr>
          <p:spPr>
            <a:xfrm rot="10800000">
              <a:off x="4915557" y="3491037"/>
              <a:ext cx="2213431" cy="1637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9" name="Ovaal 58"/>
            <p:cNvSpPr/>
            <p:nvPr/>
          </p:nvSpPr>
          <p:spPr>
            <a:xfrm rot="10800000">
              <a:off x="51548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Ovaal 59"/>
            <p:cNvSpPr/>
            <p:nvPr/>
          </p:nvSpPr>
          <p:spPr>
            <a:xfrm rot="10800000">
              <a:off x="49041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Afgeronde rechthoek 60"/>
            <p:cNvSpPr/>
            <p:nvPr/>
          </p:nvSpPr>
          <p:spPr>
            <a:xfrm rot="10800000">
              <a:off x="4904146" y="4119901"/>
              <a:ext cx="2224841" cy="1890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Ovaal 61"/>
            <p:cNvSpPr/>
            <p:nvPr/>
          </p:nvSpPr>
          <p:spPr>
            <a:xfrm rot="10800000">
              <a:off x="51434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Ovaal 62"/>
            <p:cNvSpPr/>
            <p:nvPr/>
          </p:nvSpPr>
          <p:spPr>
            <a:xfrm rot="10800000">
              <a:off x="48927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Afgeronde rechthoek 63"/>
            <p:cNvSpPr/>
            <p:nvPr/>
          </p:nvSpPr>
          <p:spPr>
            <a:xfrm rot="10800000">
              <a:off x="4892737" y="4761701"/>
              <a:ext cx="2236250" cy="20146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Ovaal 64"/>
            <p:cNvSpPr/>
            <p:nvPr/>
          </p:nvSpPr>
          <p:spPr>
            <a:xfrm rot="10800000">
              <a:off x="69104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Ovaal 65"/>
            <p:cNvSpPr/>
            <p:nvPr/>
          </p:nvSpPr>
          <p:spPr>
            <a:xfrm rot="10800000">
              <a:off x="66597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 rot="10800000">
              <a:off x="68990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Ovaal 67"/>
            <p:cNvSpPr/>
            <p:nvPr/>
          </p:nvSpPr>
          <p:spPr>
            <a:xfrm rot="10800000">
              <a:off x="66483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Ovaal 68"/>
            <p:cNvSpPr/>
            <p:nvPr/>
          </p:nvSpPr>
          <p:spPr>
            <a:xfrm rot="10800000">
              <a:off x="68876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Ovaal 69"/>
            <p:cNvSpPr/>
            <p:nvPr/>
          </p:nvSpPr>
          <p:spPr>
            <a:xfrm rot="10800000">
              <a:off x="66369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al 84"/>
            <p:cNvSpPr/>
            <p:nvPr/>
          </p:nvSpPr>
          <p:spPr>
            <a:xfrm rot="10800000">
              <a:off x="5675560" y="31386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Ovaal 85"/>
            <p:cNvSpPr/>
            <p:nvPr/>
          </p:nvSpPr>
          <p:spPr>
            <a:xfrm rot="10800000">
              <a:off x="5424861" y="31386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Ovaal 86"/>
            <p:cNvSpPr/>
            <p:nvPr/>
          </p:nvSpPr>
          <p:spPr>
            <a:xfrm rot="10800000">
              <a:off x="6184864" y="313214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/>
            <p:cNvSpPr/>
            <p:nvPr/>
          </p:nvSpPr>
          <p:spPr>
            <a:xfrm rot="10800000">
              <a:off x="5934165" y="313214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/>
            <p:cNvSpPr/>
            <p:nvPr/>
          </p:nvSpPr>
          <p:spPr>
            <a:xfrm rot="10800000">
              <a:off x="6674504" y="3135453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al 89"/>
            <p:cNvSpPr/>
            <p:nvPr/>
          </p:nvSpPr>
          <p:spPr>
            <a:xfrm rot="10800000">
              <a:off x="6423805" y="3135453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al 90"/>
            <p:cNvSpPr/>
            <p:nvPr/>
          </p:nvSpPr>
          <p:spPr>
            <a:xfrm rot="10800000">
              <a:off x="5671042" y="379447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Ovaal 91"/>
            <p:cNvSpPr/>
            <p:nvPr/>
          </p:nvSpPr>
          <p:spPr>
            <a:xfrm rot="10800000">
              <a:off x="5420342" y="379447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al 92"/>
            <p:cNvSpPr/>
            <p:nvPr/>
          </p:nvSpPr>
          <p:spPr>
            <a:xfrm rot="10800000">
              <a:off x="5659632" y="444866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al 93"/>
            <p:cNvSpPr/>
            <p:nvPr/>
          </p:nvSpPr>
          <p:spPr>
            <a:xfrm rot="10800000">
              <a:off x="5408932" y="444866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al 94"/>
            <p:cNvSpPr/>
            <p:nvPr/>
          </p:nvSpPr>
          <p:spPr>
            <a:xfrm rot="10800000">
              <a:off x="6187238" y="378956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al 95"/>
            <p:cNvSpPr/>
            <p:nvPr/>
          </p:nvSpPr>
          <p:spPr>
            <a:xfrm rot="10800000">
              <a:off x="5936538" y="378956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al 96"/>
            <p:cNvSpPr/>
            <p:nvPr/>
          </p:nvSpPr>
          <p:spPr>
            <a:xfrm rot="10800000">
              <a:off x="6175828" y="444374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al 97"/>
            <p:cNvSpPr/>
            <p:nvPr/>
          </p:nvSpPr>
          <p:spPr>
            <a:xfrm rot="10800000">
              <a:off x="5925128" y="444374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al 98"/>
            <p:cNvSpPr/>
            <p:nvPr/>
          </p:nvSpPr>
          <p:spPr>
            <a:xfrm rot="10800000">
              <a:off x="6673938" y="378464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al 99"/>
            <p:cNvSpPr/>
            <p:nvPr/>
          </p:nvSpPr>
          <p:spPr>
            <a:xfrm rot="10800000">
              <a:off x="6423238" y="3784646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al 100"/>
            <p:cNvSpPr/>
            <p:nvPr/>
          </p:nvSpPr>
          <p:spPr>
            <a:xfrm rot="10800000">
              <a:off x="6662528" y="443883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Ovaal 101"/>
            <p:cNvSpPr/>
            <p:nvPr/>
          </p:nvSpPr>
          <p:spPr>
            <a:xfrm rot="10800000">
              <a:off x="6411828" y="4438832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2" name="The Idea of Variational Quantum Simulation…"/>
          <p:cNvSpPr txBox="1"/>
          <p:nvPr/>
        </p:nvSpPr>
        <p:spPr>
          <a:xfrm>
            <a:off x="2173138" y="1582924"/>
            <a:ext cx="225265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Build ‘circuits’: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3" name="The Idea of Variational Quantum Simulation…"/>
          <p:cNvSpPr txBox="1"/>
          <p:nvPr/>
        </p:nvSpPr>
        <p:spPr>
          <a:xfrm>
            <a:off x="2607402" y="2030239"/>
            <a:ext cx="474725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- Ising interactions  (entangling)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4" name="The Idea of Variational Quantum Simulation…"/>
          <p:cNvSpPr txBox="1"/>
          <p:nvPr/>
        </p:nvSpPr>
        <p:spPr>
          <a:xfrm>
            <a:off x="2607402" y="2909120"/>
            <a:ext cx="474725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- Single particle rotations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03" name="Rechthoek 102"/>
          <p:cNvSpPr/>
          <p:nvPr/>
        </p:nvSpPr>
        <p:spPr>
          <a:xfrm rot="5400000">
            <a:off x="2762732" y="2196188"/>
            <a:ext cx="6071223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4" name="Rechthoek 103"/>
          <p:cNvSpPr/>
          <p:nvPr/>
        </p:nvSpPr>
        <p:spPr>
          <a:xfrm rot="5400000">
            <a:off x="-1069757" y="2234288"/>
            <a:ext cx="6071223" cy="3192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3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79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PIJL-RECHTS 105"/>
          <p:cNvSpPr/>
          <p:nvPr/>
        </p:nvSpPr>
        <p:spPr>
          <a:xfrm>
            <a:off x="8556835" y="1720551"/>
            <a:ext cx="665121" cy="35971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PIJL-RECHTS 106"/>
          <p:cNvSpPr/>
          <p:nvPr/>
        </p:nvSpPr>
        <p:spPr>
          <a:xfrm>
            <a:off x="8545647" y="1394723"/>
            <a:ext cx="665121" cy="35971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20" y="4528336"/>
            <a:ext cx="1428368" cy="647822"/>
          </a:xfrm>
          <a:prstGeom prst="rect">
            <a:avLst/>
          </a:prstGeom>
        </p:spPr>
      </p:pic>
      <p:sp>
        <p:nvSpPr>
          <p:cNvPr id="108" name="The Idea of Variational Quantum Simulation…"/>
          <p:cNvSpPr txBox="1"/>
          <p:nvPr/>
        </p:nvSpPr>
        <p:spPr>
          <a:xfrm>
            <a:off x="9114303" y="5760587"/>
            <a:ext cx="225265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‘programmable’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pic>
        <p:nvPicPr>
          <p:cNvPr id="109" name="Afbeelding 10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76" y="2505124"/>
            <a:ext cx="2928453" cy="5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1 0.00347 0.00364 0.00162 L 0.0039 -0.0007 C 0.00416 -0.00255 0.00468 -0.00533 0.00638 -0.00533 C 0.00742 -0.00533 0.00872 -0.00278 0.00872 0.00046 C 0.00872 0.0037 0.00742 0.00648 0.00638 0.00648 C 0.00468 0.00648 0.00416 0.00347 0.0039 0.00162 L 0.00364 -0.0007 C 0.00351 -0.00255 0.00286 -0.00533 0.00143 -0.00533 C 0.00013 -0.00533 -0.00078 -0.00278 -0.00078 0.00046 Z " pathEditMode="relative" rAng="0" ptsTypes="AAAAAAAAAAA">
                                      <p:cBhvr>
                                        <p:cTn id="12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7 0.00648 0.00352 0.00347 0.00365 0.00162 L 0.00391 -0.00069 C 0.00417 -0.00255 0.00469 -0.00532 0.00638 -0.00532 C 0.00742 -0.00532 0.00873 -0.00278 0.00873 0.00046 C 0.00873 0.0037 0.00742 0.00648 0.00638 0.00648 C 0.00469 0.00648 0.00417 0.00347 0.00391 0.00162 L 0.00365 -0.00069 C 0.00352 -0.00255 0.00287 -0.00532 0.00143 -0.00532 C 0.00013 -0.00532 -0.00078 -0.00278 -0.00078 0.00046 Z " pathEditMode="relative" rAng="0" ptsTypes="AAAAAAAAAAA">
                                      <p:cBhvr>
                                        <p:cTn id="14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9 0.00047 C -0.00079 0.00371 0.00013 0.00649 0.00143 0.00649 C 0.00286 0.00649 0.00351 0.00348 0.00364 0.00162 L 0.0039 -0.00069 C 0.00416 -0.00254 0.00468 -0.00532 0.00638 -0.00532 C 0.00742 -0.00532 0.00872 -0.00277 0.00872 0.00047 C 0.00872 0.00371 0.00742 0.00649 0.00638 0.00649 C 0.00468 0.00649 0.00416 0.00348 0.0039 0.00162 L 0.00364 -0.00069 C 0.00351 -0.00254 0.00286 -0.00532 0.00143 -0.00532 C 0.00013 -0.00532 -0.00079 -0.00277 -0.00079 0.00047 Z " pathEditMode="relative" rAng="0" ptsTypes="AAAAAAAAAAA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7 0.00648 0.00352 0.00347 0.00365 0.00162 L 0.00391 -0.0007 C 0.00417 -0.00255 0.00469 -0.00533 0.00638 -0.00533 C 0.00742 -0.00533 0.00873 -0.00278 0.00873 0.00046 C 0.00873 0.0037 0.00742 0.00648 0.00638 0.00648 C 0.00469 0.00648 0.00417 0.00347 0.00391 0.00162 L 0.00365 -0.0007 C 0.00352 -0.00255 0.00287 -0.00533 0.00143 -0.00533 C 0.00013 -0.00533 -0.00078 -0.00278 -0.00078 0.00046 Z " pathEditMode="relative" rAng="0" ptsTypes="AAAAAAAAAAA">
                                      <p:cBhvr>
                                        <p:cTn id="18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1 0.00347 0.00364 0.00162 L 0.0039 -0.0007 C 0.00417 -0.00255 0.00469 -0.00533 0.00638 -0.00533 C 0.00742 -0.00533 0.00872 -0.00278 0.00872 0.00046 C 0.00872 0.0037 0.00742 0.00648 0.00638 0.00648 C 0.00469 0.00648 0.00417 0.00347 0.0039 0.00162 L 0.00364 -0.0007 C 0.00351 -0.00255 0.00286 -0.00533 0.00143 -0.00533 C 0.00013 -0.00533 -0.00078 -0.00278 -0.00078 0.00046 Z " pathEditMode="relative" rAng="0" ptsTypes="AAAAAAAAAAA">
                                      <p:cBhvr>
                                        <p:cTn id="2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4 0.00648 C 0.00287 0.00648 0.00352 0.00347 0.00365 0.00162 L 0.00391 -0.0007 C 0.00417 -0.00255 0.00469 -0.00533 0.00638 -0.00533 C 0.00743 -0.00533 0.00873 -0.00278 0.00873 0.00046 C 0.00873 0.0037 0.00743 0.00648 0.00638 0.00648 C 0.00469 0.00648 0.00417 0.00347 0.00391 0.00162 L 0.00365 -0.0007 C 0.00352 -0.00255 0.00287 -0.00533 0.00144 -0.00533 C 0.00013 -0.00533 -0.00078 -0.00278 -0.00078 0.00046 Z " pathEditMode="relative" rAng="0" ptsTypes="AAAAAAAAAAA">
                                      <p:cBhvr>
                                        <p:cTn id="22" dur="1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046 C -0.00078 0.0037 0.00013 0.00648 0.00143 0.00648 C 0.00286 0.00648 0.00352 0.00347 0.00365 0.00162 L 0.00391 -0.0007 C 0.00417 -0.00255 0.00469 -0.00533 0.00638 -0.00533 C 0.00742 -0.00533 0.00872 -0.00278 0.00872 0.00046 C 0.00872 0.0037 0.00742 0.00648 0.00638 0.00648 C 0.00469 0.00648 0.00417 0.00347 0.00391 0.00162 L 0.00365 -0.0007 C 0.00352 -0.00255 0.00286 -0.00533 0.00143 -0.00533 C 0.00013 -0.00533 -0.00078 -0.00278 -0.00078 0.00046 Z " pathEditMode="relative" rAng="0" ptsTypes="AAAAAAAAAAA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03" grpId="0" animBg="1"/>
      <p:bldP spid="103" grpId="1" animBg="1"/>
      <p:bldP spid="104" grpId="0" animBg="1"/>
      <p:bldP spid="104" grpId="1" animBg="1"/>
      <p:bldP spid="106" grpId="0" animBg="1"/>
      <p:bldP spid="106" grpId="1" animBg="1"/>
      <p:bldP spid="107" grpId="0" animBg="1"/>
      <p:bldP spid="10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grpSp>
        <p:nvGrpSpPr>
          <p:cNvPr id="378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372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6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77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409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0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1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9" name="Afbeelding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93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Afbeelding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grpSp>
        <p:nvGrpSpPr>
          <p:cNvPr id="11" name="Groep 10"/>
          <p:cNvGrpSpPr/>
          <p:nvPr/>
        </p:nvGrpSpPr>
        <p:grpSpPr>
          <a:xfrm>
            <a:off x="1885391" y="1437874"/>
            <a:ext cx="3682174" cy="2820518"/>
            <a:chOff x="513978" y="2044976"/>
            <a:chExt cx="5236869" cy="4011404"/>
          </a:xfrm>
        </p:grpSpPr>
        <p:pic>
          <p:nvPicPr>
            <p:cNvPr id="7" name="Afbeelding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555" y="2989878"/>
              <a:ext cx="1867841" cy="1055322"/>
            </a:xfrm>
            <a:prstGeom prst="rect">
              <a:avLst/>
            </a:prstGeom>
          </p:spPr>
        </p:pic>
        <p:pic>
          <p:nvPicPr>
            <p:cNvPr id="95" name="Afbeelding 9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526" y="4522916"/>
              <a:ext cx="3030169" cy="567373"/>
            </a:xfrm>
            <a:prstGeom prst="rect">
              <a:avLst/>
            </a:prstGeom>
          </p:spPr>
        </p:pic>
        <p:pic>
          <p:nvPicPr>
            <p:cNvPr id="98" name="Picture 1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78" y="2044976"/>
              <a:ext cx="1500368" cy="2044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4" name="R. Blatt, Innsbruck"/>
            <p:cNvSpPr txBox="1"/>
            <p:nvPr/>
          </p:nvSpPr>
          <p:spPr>
            <a:xfrm>
              <a:off x="1500819" y="2211867"/>
              <a:ext cx="4250028" cy="599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nl-NL" sz="1687" kern="0"/>
                <a:t>spin Hamiltonian</a:t>
              </a:r>
              <a:endParaRPr sz="1687" kern="0"/>
            </a:p>
          </p:txBody>
        </p:sp>
        <p:sp>
          <p:nvSpPr>
            <p:cNvPr id="105" name="R. Blatt, Innsbruck"/>
            <p:cNvSpPr txBox="1"/>
            <p:nvPr/>
          </p:nvSpPr>
          <p:spPr>
            <a:xfrm>
              <a:off x="698596" y="5456642"/>
              <a:ext cx="4250028" cy="599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nl-NL" sz="1687" kern="0">
                  <a:sym typeface="Wingdings" panose="05000000000000000000" pitchFamily="2" charset="2"/>
                </a:rPr>
                <a:t> </a:t>
              </a:r>
              <a:r>
                <a:rPr lang="nl-NL" sz="1687" kern="0"/>
                <a:t>sums of Pauli products:</a:t>
              </a:r>
              <a:endParaRPr sz="1687" kern="0"/>
            </a:p>
          </p:txBody>
        </p:sp>
      </p:grpSp>
      <p:sp>
        <p:nvSpPr>
          <p:cNvPr id="10" name="Gebogen pijl 9"/>
          <p:cNvSpPr/>
          <p:nvPr/>
        </p:nvSpPr>
        <p:spPr>
          <a:xfrm rot="10800000">
            <a:off x="7049539" y="4668122"/>
            <a:ext cx="1484979" cy="814922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7" name="Gebogen pijl 106"/>
          <p:cNvSpPr/>
          <p:nvPr/>
        </p:nvSpPr>
        <p:spPr>
          <a:xfrm rot="10800000" flipH="1">
            <a:off x="2996701" y="4690584"/>
            <a:ext cx="1692821" cy="814922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8" name="Rectangle"/>
          <p:cNvSpPr/>
          <p:nvPr/>
        </p:nvSpPr>
        <p:spPr>
          <a:xfrm>
            <a:off x="3611570" y="1017459"/>
            <a:ext cx="1955994" cy="376224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9" name="Rectangle"/>
          <p:cNvSpPr/>
          <p:nvPr/>
        </p:nvSpPr>
        <p:spPr>
          <a:xfrm>
            <a:off x="9034602" y="1039746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2" name="The Idea of Variational Quantum Simulation…"/>
          <p:cNvSpPr txBox="1"/>
          <p:nvPr/>
        </p:nvSpPr>
        <p:spPr>
          <a:xfrm>
            <a:off x="5442102" y="5153623"/>
            <a:ext cx="606348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“Programmable Analog Quantum Simulator”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440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3" name="Groep 72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74" name="Groep 73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83" name="Ovaal 82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4" name="Ovaal 83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5" name="Ovaal 84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6" name="Ovaal 85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Ovaal 86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8" name="Ovaal 87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Ovaal 88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5" name="Groep 74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76" name="Ovaal 75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Ovaal 76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8" name="Ovaal 77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Ovaal 78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1" name="Ovaal 80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2" name="Ovaal 81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80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7" grpId="0" animBg="1"/>
      <p:bldP spid="108" grpId="0" animBg="1"/>
      <p:bldP spid="109" grpId="0" animBg="1"/>
      <p:bldP spid="72" grpId="0" animBg="1"/>
      <p:bldP spid="7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99005" y="3386869"/>
            <a:ext cx="294680" cy="241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ep 1"/>
          <p:cNvGrpSpPr/>
          <p:nvPr/>
        </p:nvGrpSpPr>
        <p:grpSpPr>
          <a:xfrm>
            <a:off x="6953796" y="1880202"/>
            <a:ext cx="3109337" cy="3702906"/>
            <a:chOff x="6953796" y="1880202"/>
            <a:chExt cx="3109337" cy="3702906"/>
          </a:xfrm>
        </p:grpSpPr>
        <p:sp>
          <p:nvSpPr>
            <p:cNvPr id="585" name="Rectangle"/>
            <p:cNvSpPr/>
            <p:nvPr/>
          </p:nvSpPr>
          <p:spPr>
            <a:xfrm>
              <a:off x="8066532" y="2442888"/>
              <a:ext cx="1334046" cy="17670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grpSp>
          <p:nvGrpSpPr>
            <p:cNvPr id="589" name="Group"/>
            <p:cNvGrpSpPr/>
            <p:nvPr/>
          </p:nvGrpSpPr>
          <p:grpSpPr>
            <a:xfrm>
              <a:off x="9186741" y="2375598"/>
              <a:ext cx="183257" cy="184859"/>
              <a:chOff x="0" y="0"/>
              <a:chExt cx="260630" cy="262909"/>
            </a:xfrm>
          </p:grpSpPr>
          <p:sp>
            <p:nvSpPr>
              <p:cNvPr id="586" name="Circle"/>
              <p:cNvSpPr/>
              <p:nvPr/>
            </p:nvSpPr>
            <p:spPr>
              <a:xfrm>
                <a:off x="16015" y="0"/>
                <a:ext cx="228601" cy="228600"/>
              </a:xfrm>
              <a:prstGeom prst="ellips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87" name="Line"/>
              <p:cNvSpPr/>
              <p:nvPr/>
            </p:nvSpPr>
            <p:spPr>
              <a:xfrm>
                <a:off x="15334" y="114300"/>
                <a:ext cx="229962" cy="0"/>
              </a:xfrm>
              <a:prstGeom prst="lin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588" name="Rectangle"/>
              <p:cNvSpPr/>
              <p:nvPr/>
            </p:nvSpPr>
            <p:spPr>
              <a:xfrm>
                <a:off x="0" y="125450"/>
                <a:ext cx="260631" cy="1374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593" name="Group"/>
            <p:cNvGrpSpPr/>
            <p:nvPr/>
          </p:nvGrpSpPr>
          <p:grpSpPr>
            <a:xfrm>
              <a:off x="8974709" y="2375598"/>
              <a:ext cx="183257" cy="184859"/>
              <a:chOff x="0" y="0"/>
              <a:chExt cx="260630" cy="262909"/>
            </a:xfrm>
          </p:grpSpPr>
          <p:sp>
            <p:nvSpPr>
              <p:cNvPr id="590" name="Circle"/>
              <p:cNvSpPr/>
              <p:nvPr/>
            </p:nvSpPr>
            <p:spPr>
              <a:xfrm>
                <a:off x="16015" y="0"/>
                <a:ext cx="228601" cy="228600"/>
              </a:xfrm>
              <a:prstGeom prst="ellips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91" name="Line"/>
              <p:cNvSpPr/>
              <p:nvPr/>
            </p:nvSpPr>
            <p:spPr>
              <a:xfrm>
                <a:off x="15334" y="114300"/>
                <a:ext cx="229962" cy="0"/>
              </a:xfrm>
              <a:prstGeom prst="lin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592" name="Rectangle"/>
              <p:cNvSpPr/>
              <p:nvPr/>
            </p:nvSpPr>
            <p:spPr>
              <a:xfrm>
                <a:off x="0" y="125450"/>
                <a:ext cx="260631" cy="1374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597" name="Group"/>
            <p:cNvGrpSpPr/>
            <p:nvPr/>
          </p:nvGrpSpPr>
          <p:grpSpPr>
            <a:xfrm>
              <a:off x="8761974" y="2375598"/>
              <a:ext cx="183257" cy="184859"/>
              <a:chOff x="0" y="0"/>
              <a:chExt cx="260630" cy="262909"/>
            </a:xfrm>
          </p:grpSpPr>
          <p:sp>
            <p:nvSpPr>
              <p:cNvPr id="594" name="Circle"/>
              <p:cNvSpPr/>
              <p:nvPr/>
            </p:nvSpPr>
            <p:spPr>
              <a:xfrm>
                <a:off x="16015" y="0"/>
                <a:ext cx="228601" cy="228600"/>
              </a:xfrm>
              <a:prstGeom prst="ellips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95" name="Line"/>
              <p:cNvSpPr/>
              <p:nvPr/>
            </p:nvSpPr>
            <p:spPr>
              <a:xfrm>
                <a:off x="15334" y="114300"/>
                <a:ext cx="229962" cy="0"/>
              </a:xfrm>
              <a:prstGeom prst="lin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596" name="Rectangle"/>
              <p:cNvSpPr/>
              <p:nvPr/>
            </p:nvSpPr>
            <p:spPr>
              <a:xfrm>
                <a:off x="0" y="125450"/>
                <a:ext cx="260631" cy="1374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601" name="Group"/>
            <p:cNvGrpSpPr/>
            <p:nvPr/>
          </p:nvGrpSpPr>
          <p:grpSpPr>
            <a:xfrm>
              <a:off x="8547584" y="2375598"/>
              <a:ext cx="183257" cy="184859"/>
              <a:chOff x="0" y="0"/>
              <a:chExt cx="260630" cy="262909"/>
            </a:xfrm>
          </p:grpSpPr>
          <p:sp>
            <p:nvSpPr>
              <p:cNvPr id="598" name="Circle"/>
              <p:cNvSpPr/>
              <p:nvPr/>
            </p:nvSpPr>
            <p:spPr>
              <a:xfrm>
                <a:off x="16015" y="0"/>
                <a:ext cx="228601" cy="228600"/>
              </a:xfrm>
              <a:prstGeom prst="ellips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99" name="Line"/>
              <p:cNvSpPr/>
              <p:nvPr/>
            </p:nvSpPr>
            <p:spPr>
              <a:xfrm>
                <a:off x="15334" y="114300"/>
                <a:ext cx="229962" cy="0"/>
              </a:xfrm>
              <a:prstGeom prst="lin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00" name="Rectangle"/>
              <p:cNvSpPr/>
              <p:nvPr/>
            </p:nvSpPr>
            <p:spPr>
              <a:xfrm>
                <a:off x="0" y="125450"/>
                <a:ext cx="260631" cy="1374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605" name="Group"/>
            <p:cNvGrpSpPr/>
            <p:nvPr/>
          </p:nvGrpSpPr>
          <p:grpSpPr>
            <a:xfrm>
              <a:off x="8336253" y="2375598"/>
              <a:ext cx="183257" cy="184859"/>
              <a:chOff x="0" y="0"/>
              <a:chExt cx="260630" cy="262909"/>
            </a:xfrm>
          </p:grpSpPr>
          <p:sp>
            <p:nvSpPr>
              <p:cNvPr id="602" name="Circle"/>
              <p:cNvSpPr/>
              <p:nvPr/>
            </p:nvSpPr>
            <p:spPr>
              <a:xfrm>
                <a:off x="16015" y="0"/>
                <a:ext cx="228601" cy="228600"/>
              </a:xfrm>
              <a:prstGeom prst="ellips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03" name="Line"/>
              <p:cNvSpPr/>
              <p:nvPr/>
            </p:nvSpPr>
            <p:spPr>
              <a:xfrm>
                <a:off x="15334" y="114300"/>
                <a:ext cx="229962" cy="0"/>
              </a:xfrm>
              <a:prstGeom prst="lin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04" name="Rectangle"/>
              <p:cNvSpPr/>
              <p:nvPr/>
            </p:nvSpPr>
            <p:spPr>
              <a:xfrm>
                <a:off x="0" y="125450"/>
                <a:ext cx="260631" cy="1374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609" name="Group"/>
            <p:cNvGrpSpPr/>
            <p:nvPr/>
          </p:nvGrpSpPr>
          <p:grpSpPr>
            <a:xfrm>
              <a:off x="8109959" y="2375598"/>
              <a:ext cx="183257" cy="184859"/>
              <a:chOff x="0" y="0"/>
              <a:chExt cx="260630" cy="262909"/>
            </a:xfrm>
          </p:grpSpPr>
          <p:sp>
            <p:nvSpPr>
              <p:cNvPr id="606" name="Circle"/>
              <p:cNvSpPr/>
              <p:nvPr/>
            </p:nvSpPr>
            <p:spPr>
              <a:xfrm>
                <a:off x="16015" y="0"/>
                <a:ext cx="228601" cy="228600"/>
              </a:xfrm>
              <a:prstGeom prst="ellips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07" name="Line"/>
              <p:cNvSpPr/>
              <p:nvPr/>
            </p:nvSpPr>
            <p:spPr>
              <a:xfrm>
                <a:off x="15334" y="114300"/>
                <a:ext cx="229962" cy="0"/>
              </a:xfrm>
              <a:prstGeom prst="line">
                <a:avLst/>
              </a:prstGeom>
              <a:noFill/>
              <a:ln w="25400" cap="flat">
                <a:solidFill>
                  <a:srgbClr val="063133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08" name="Rectangle"/>
              <p:cNvSpPr/>
              <p:nvPr/>
            </p:nvSpPr>
            <p:spPr>
              <a:xfrm>
                <a:off x="0" y="125450"/>
                <a:ext cx="260631" cy="1374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610" name="Rectangle"/>
            <p:cNvSpPr/>
            <p:nvPr/>
          </p:nvSpPr>
          <p:spPr>
            <a:xfrm>
              <a:off x="7410587" y="1885671"/>
              <a:ext cx="2652546" cy="3695050"/>
            </a:xfrm>
            <a:prstGeom prst="rect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1" name="Line"/>
            <p:cNvSpPr/>
            <p:nvPr/>
          </p:nvSpPr>
          <p:spPr>
            <a:xfrm flipV="1">
              <a:off x="6953796" y="1880202"/>
              <a:ext cx="457270" cy="1172827"/>
            </a:xfrm>
            <a:prstGeom prst="line">
              <a:avLst/>
            </a:prstGeom>
            <a:ln w="25400">
              <a:solidFill>
                <a:srgbClr val="063100"/>
              </a:solidFill>
              <a:custDash>
                <a:ds d="600000" sp="600000"/>
              </a:custDash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12" name="Line"/>
            <p:cNvSpPr/>
            <p:nvPr/>
          </p:nvSpPr>
          <p:spPr>
            <a:xfrm flipH="1" flipV="1">
              <a:off x="6953796" y="4410281"/>
              <a:ext cx="457270" cy="1172827"/>
            </a:xfrm>
            <a:prstGeom prst="line">
              <a:avLst/>
            </a:prstGeom>
            <a:ln w="25400">
              <a:solidFill>
                <a:srgbClr val="063100"/>
              </a:solidFill>
              <a:custDash>
                <a:ds d="600000" sp="600000"/>
              </a:custDash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13" name="Rounded Rectangle"/>
            <p:cNvSpPr/>
            <p:nvPr/>
          </p:nvSpPr>
          <p:spPr>
            <a:xfrm>
              <a:off x="7990327" y="2742532"/>
              <a:ext cx="1493066" cy="2050773"/>
            </a:xfrm>
            <a:prstGeom prst="roundRect">
              <a:avLst>
                <a:gd name="adj" fmla="val 14437"/>
              </a:avLst>
            </a:prstGeom>
            <a:solidFill>
              <a:srgbClr val="A6AAA9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61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358508" y="3602719"/>
              <a:ext cx="750094" cy="33039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5" name="Line"/>
            <p:cNvSpPr/>
            <p:nvPr/>
          </p:nvSpPr>
          <p:spPr>
            <a:xfrm flipV="1">
              <a:off x="8201587" y="2463386"/>
              <a:ext cx="1" cy="283870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61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410915" y="2496394"/>
              <a:ext cx="594690" cy="2178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7" name="Line"/>
            <p:cNvSpPr/>
            <p:nvPr/>
          </p:nvSpPr>
          <p:spPr>
            <a:xfrm flipV="1">
              <a:off x="8212087" y="4791154"/>
              <a:ext cx="1" cy="250864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18" name="Line"/>
            <p:cNvSpPr/>
            <p:nvPr/>
          </p:nvSpPr>
          <p:spPr>
            <a:xfrm flipV="1">
              <a:off x="8425650" y="4791154"/>
              <a:ext cx="1" cy="250864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19" name="Line"/>
            <p:cNvSpPr/>
            <p:nvPr/>
          </p:nvSpPr>
          <p:spPr>
            <a:xfrm flipV="1">
              <a:off x="8639212" y="4791154"/>
              <a:ext cx="1" cy="250864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20" name="Line"/>
            <p:cNvSpPr/>
            <p:nvPr/>
          </p:nvSpPr>
          <p:spPr>
            <a:xfrm flipV="1">
              <a:off x="8852775" y="4791154"/>
              <a:ext cx="1" cy="250864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21" name="Line"/>
            <p:cNvSpPr/>
            <p:nvPr/>
          </p:nvSpPr>
          <p:spPr>
            <a:xfrm flipV="1">
              <a:off x="9066337" y="4793451"/>
              <a:ext cx="1" cy="250864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22" name="Line"/>
            <p:cNvSpPr/>
            <p:nvPr/>
          </p:nvSpPr>
          <p:spPr>
            <a:xfrm flipV="1">
              <a:off x="9278369" y="4790466"/>
              <a:ext cx="1" cy="250864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grpSp>
          <p:nvGrpSpPr>
            <p:cNvPr id="629" name="Group"/>
            <p:cNvGrpSpPr/>
            <p:nvPr/>
          </p:nvGrpSpPr>
          <p:grpSpPr>
            <a:xfrm>
              <a:off x="8131550" y="5087704"/>
              <a:ext cx="1233311" cy="164410"/>
              <a:chOff x="0" y="0"/>
              <a:chExt cx="1754041" cy="233825"/>
            </a:xfrm>
          </p:grpSpPr>
          <p:pic>
            <p:nvPicPr>
              <p:cNvPr id="623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46018" cy="233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4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03733" y="424"/>
                <a:ext cx="246018" cy="233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5" name="Circle"/>
              <p:cNvSpPr/>
              <p:nvPr/>
            </p:nvSpPr>
            <p:spPr>
              <a:xfrm>
                <a:off x="1006692" y="97650"/>
                <a:ext cx="38101" cy="38101"/>
              </a:xfrm>
              <a:prstGeom prst="ellipse">
                <a:avLst/>
              </a:prstGeom>
              <a:blipFill rotWithShape="1">
                <a:blip r:embed="rId10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26" name="Circle"/>
              <p:cNvSpPr/>
              <p:nvPr/>
            </p:nvSpPr>
            <p:spPr>
              <a:xfrm>
                <a:off x="702958" y="97650"/>
                <a:ext cx="38101" cy="38101"/>
              </a:xfrm>
              <a:prstGeom prst="ellipse">
                <a:avLst/>
              </a:prstGeom>
              <a:blipFill rotWithShape="1">
                <a:blip r:embed="rId10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27" name="Circle"/>
              <p:cNvSpPr/>
              <p:nvPr/>
            </p:nvSpPr>
            <p:spPr>
              <a:xfrm>
                <a:off x="1310425" y="97650"/>
                <a:ext cx="38101" cy="38101"/>
              </a:xfrm>
              <a:prstGeom prst="ellipse">
                <a:avLst/>
              </a:prstGeom>
              <a:blipFill rotWithShape="1">
                <a:blip r:embed="rId10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628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508024" y="424"/>
                <a:ext cx="246018" cy="233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30" name="Line"/>
            <p:cNvSpPr/>
            <p:nvPr/>
          </p:nvSpPr>
          <p:spPr>
            <a:xfrm flipV="1">
              <a:off x="8428667" y="2457562"/>
              <a:ext cx="1" cy="283870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31" name="Line"/>
            <p:cNvSpPr/>
            <p:nvPr/>
          </p:nvSpPr>
          <p:spPr>
            <a:xfrm flipV="1">
              <a:off x="8640742" y="2457377"/>
              <a:ext cx="1" cy="283871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32" name="Line"/>
            <p:cNvSpPr/>
            <p:nvPr/>
          </p:nvSpPr>
          <p:spPr>
            <a:xfrm flipV="1">
              <a:off x="8852774" y="2457377"/>
              <a:ext cx="1" cy="283871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33" name="Line"/>
            <p:cNvSpPr/>
            <p:nvPr/>
          </p:nvSpPr>
          <p:spPr>
            <a:xfrm flipV="1">
              <a:off x="9066337" y="2457377"/>
              <a:ext cx="1" cy="283871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34" name="Line"/>
            <p:cNvSpPr/>
            <p:nvPr/>
          </p:nvSpPr>
          <p:spPr>
            <a:xfrm flipV="1">
              <a:off x="9278369" y="2462027"/>
              <a:ext cx="1" cy="283870"/>
            </a:xfrm>
            <a:prstGeom prst="line">
              <a:avLst/>
            </a:prstGeom>
            <a:ln w="25400">
              <a:solidFill>
                <a:srgbClr val="063133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635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735307" y="3628643"/>
              <a:ext cx="258962" cy="232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40" name="Group"/>
            <p:cNvGrpSpPr/>
            <p:nvPr/>
          </p:nvGrpSpPr>
          <p:grpSpPr>
            <a:xfrm>
              <a:off x="9405746" y="2496394"/>
              <a:ext cx="607219" cy="223243"/>
              <a:chOff x="0" y="0"/>
              <a:chExt cx="863600" cy="317500"/>
            </a:xfrm>
          </p:grpSpPr>
          <p:pic>
            <p:nvPicPr>
              <p:cNvPr id="638" name="Image" descr="Image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863600" cy="317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9" name="Image" descr="Image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392414" y="28000"/>
                <a:ext cx="254001" cy="228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44" name="Group"/>
          <p:cNvGrpSpPr/>
          <p:nvPr/>
        </p:nvGrpSpPr>
        <p:grpSpPr>
          <a:xfrm>
            <a:off x="2845852" y="2848522"/>
            <a:ext cx="2669977" cy="217857"/>
            <a:chOff x="0" y="0"/>
            <a:chExt cx="3797300" cy="309840"/>
          </a:xfrm>
        </p:grpSpPr>
        <p:sp>
          <p:nvSpPr>
            <p:cNvPr id="641" name="Line"/>
            <p:cNvSpPr/>
            <p:nvPr/>
          </p:nvSpPr>
          <p:spPr>
            <a:xfrm flipV="1">
              <a:off x="10687" y="0"/>
              <a:ext cx="1" cy="30984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42" name="Line"/>
            <p:cNvSpPr/>
            <p:nvPr/>
          </p:nvSpPr>
          <p:spPr>
            <a:xfrm>
              <a:off x="0" y="11579"/>
              <a:ext cx="3797300" cy="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43" name="Line"/>
            <p:cNvSpPr/>
            <p:nvPr/>
          </p:nvSpPr>
          <p:spPr>
            <a:xfrm>
              <a:off x="3785888" y="5229"/>
              <a:ext cx="1" cy="279679"/>
            </a:xfrm>
            <a:prstGeom prst="line">
              <a:avLst/>
            </a:prstGeom>
            <a:noFill/>
            <a:ln w="34925" cap="flat">
              <a:solidFill>
                <a:srgbClr val="FC9204"/>
              </a:solidFill>
              <a:prstDash val="solid"/>
              <a:miter lim="400000"/>
              <a:headEnd w="lg" len="med"/>
              <a:tailEnd type="arrow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grpSp>
        <p:nvGrpSpPr>
          <p:cNvPr id="3" name="Groep 2"/>
          <p:cNvGrpSpPr/>
          <p:nvPr/>
        </p:nvGrpSpPr>
        <p:grpSpPr>
          <a:xfrm>
            <a:off x="2874496" y="2228899"/>
            <a:ext cx="6433217" cy="2937731"/>
            <a:chOff x="2874496" y="2228899"/>
            <a:chExt cx="6433217" cy="2937731"/>
          </a:xfrm>
        </p:grpSpPr>
        <p:grpSp>
          <p:nvGrpSpPr>
            <p:cNvPr id="662" name="Group"/>
            <p:cNvGrpSpPr/>
            <p:nvPr/>
          </p:nvGrpSpPr>
          <p:grpSpPr>
            <a:xfrm>
              <a:off x="2874496" y="2228899"/>
              <a:ext cx="6433217" cy="2663247"/>
              <a:chOff x="25993" y="37237"/>
              <a:chExt cx="9149463" cy="3787727"/>
            </a:xfrm>
          </p:grpSpPr>
          <p:sp>
            <p:nvSpPr>
              <p:cNvPr id="652" name="Line"/>
              <p:cNvSpPr/>
              <p:nvPr/>
            </p:nvSpPr>
            <p:spPr>
              <a:xfrm flipV="1">
                <a:off x="7602300" y="38099"/>
                <a:ext cx="1" cy="195727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type="oval"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53" name="Line"/>
              <p:cNvSpPr/>
              <p:nvPr/>
            </p:nvSpPr>
            <p:spPr>
              <a:xfrm flipV="1">
                <a:off x="7924140" y="38099"/>
                <a:ext cx="1" cy="195727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type="oval"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54" name="Line"/>
              <p:cNvSpPr/>
              <p:nvPr/>
            </p:nvSpPr>
            <p:spPr>
              <a:xfrm flipV="1">
                <a:off x="8224699" y="38598"/>
                <a:ext cx="1" cy="195727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type="oval"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55" name="Line"/>
              <p:cNvSpPr/>
              <p:nvPr/>
            </p:nvSpPr>
            <p:spPr>
              <a:xfrm flipV="1">
                <a:off x="8529610" y="38598"/>
                <a:ext cx="1" cy="195727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type="oval"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56" name="Line"/>
              <p:cNvSpPr/>
              <p:nvPr/>
            </p:nvSpPr>
            <p:spPr>
              <a:xfrm flipV="1">
                <a:off x="8832166" y="38099"/>
                <a:ext cx="1" cy="195727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type="oval"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57" name="Line"/>
              <p:cNvSpPr/>
              <p:nvPr/>
            </p:nvSpPr>
            <p:spPr>
              <a:xfrm flipV="1">
                <a:off x="9133722" y="38598"/>
                <a:ext cx="1" cy="195727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type="oval"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58" name="Line"/>
              <p:cNvSpPr/>
              <p:nvPr/>
            </p:nvSpPr>
            <p:spPr>
              <a:xfrm>
                <a:off x="6910329" y="49660"/>
                <a:ext cx="2265127" cy="1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59" name="Line"/>
              <p:cNvSpPr/>
              <p:nvPr/>
            </p:nvSpPr>
            <p:spPr>
              <a:xfrm flipH="1" flipV="1">
                <a:off x="6917596" y="37237"/>
                <a:ext cx="14285" cy="3787727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60" name="Line"/>
              <p:cNvSpPr/>
              <p:nvPr/>
            </p:nvSpPr>
            <p:spPr>
              <a:xfrm>
                <a:off x="25993" y="3815469"/>
                <a:ext cx="6915648" cy="1718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61" name="Line"/>
              <p:cNvSpPr/>
              <p:nvPr/>
            </p:nvSpPr>
            <p:spPr>
              <a:xfrm flipH="1" flipV="1">
                <a:off x="38261" y="3510034"/>
                <a:ext cx="17" cy="291986"/>
              </a:xfrm>
              <a:prstGeom prst="line">
                <a:avLst/>
              </a:prstGeom>
              <a:noFill/>
              <a:ln w="25400" cap="flat">
                <a:solidFill>
                  <a:srgbClr val="FC9204"/>
                </a:solidFill>
                <a:prstDash val="solid"/>
                <a:miter lim="400000"/>
                <a:tailEnd type="arrow" w="med" len="sm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</p:grpSp>
        <p:sp>
          <p:nvSpPr>
            <p:cNvPr id="663" name="measurements"/>
            <p:cNvSpPr txBox="1"/>
            <p:nvPr/>
          </p:nvSpPr>
          <p:spPr>
            <a:xfrm>
              <a:off x="3714887" y="4878153"/>
              <a:ext cx="2916189" cy="2884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200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  <a:latin typeface="Fira Sans Medium"/>
                  <a:ea typeface="Fira Sans Medium"/>
                  <a:cs typeface="Fira Sans Medium"/>
                  <a:sym typeface="Fira Sans Medium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DE6A10">
                      <a:hueOff val="384618"/>
                      <a:satOff val="3869"/>
                      <a:lumOff val="5802"/>
                    </a:srgbClr>
                  </a:solidFill>
                </a:rPr>
                <a:t>measurements</a:t>
              </a:r>
            </a:p>
          </p:txBody>
        </p:sp>
      </p:grpSp>
      <p:pic>
        <p:nvPicPr>
          <p:cNvPr id="66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316983" y="3380014"/>
            <a:ext cx="441576" cy="283870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McClean, et al. New Journal of Physics (2016): 023023"/>
          <p:cNvSpPr txBox="1"/>
          <p:nvPr/>
        </p:nvSpPr>
        <p:spPr>
          <a:xfrm>
            <a:off x="7565723" y="6502042"/>
            <a:ext cx="4451804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200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sz="1406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McClean, et al. </a:t>
            </a:r>
            <a:r>
              <a:rPr sz="1406" i="1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New Journal of Physics </a:t>
            </a:r>
            <a:r>
              <a:rPr sz="1406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(2016): 023023</a:t>
            </a:r>
          </a:p>
        </p:txBody>
      </p:sp>
      <p:sp>
        <p:nvSpPr>
          <p:cNvPr id="705" name="Farhi et al.. arXiv:1411.4028 (2014)."/>
          <p:cNvSpPr txBox="1"/>
          <p:nvPr/>
        </p:nvSpPr>
        <p:spPr>
          <a:xfrm>
            <a:off x="7583576" y="6254376"/>
            <a:ext cx="443395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200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sz="1406" kern="0"/>
              <a:t>Farhi et al.. arXiv:1411.4028 (2014).</a:t>
            </a:r>
          </a:p>
        </p:txBody>
      </p:sp>
      <p:sp>
        <p:nvSpPr>
          <p:cNvPr id="248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sp>
        <p:nvSpPr>
          <p:cNvPr id="253" name="Afgeronde rechthoek 252"/>
          <p:cNvSpPr/>
          <p:nvPr/>
        </p:nvSpPr>
        <p:spPr>
          <a:xfrm>
            <a:off x="3983040" y="3070696"/>
            <a:ext cx="3081171" cy="1545461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accent4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64000"/>
                </a:schemeClr>
              </a:gs>
            </a:gsLst>
            <a:lin ang="7200000" scaled="0"/>
          </a:gra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3" name="Afgeronde rechthoek 272"/>
          <p:cNvSpPr/>
          <p:nvPr/>
        </p:nvSpPr>
        <p:spPr>
          <a:xfrm>
            <a:off x="1919032" y="3084910"/>
            <a:ext cx="1936702" cy="1565933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7200000" scaled="0"/>
          </a:gra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4" name="Picture 3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99" y="3222617"/>
            <a:ext cx="1628561" cy="13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271798" y="1139528"/>
            <a:ext cx="6652655" cy="1146581"/>
            <a:chOff x="153377" y="1091053"/>
            <a:chExt cx="8111212" cy="1493398"/>
          </a:xfrm>
        </p:grpSpPr>
        <p:pic>
          <p:nvPicPr>
            <p:cNvPr id="11" name="Afbeelding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888" y="2228759"/>
              <a:ext cx="322597" cy="303950"/>
            </a:xfrm>
            <a:prstGeom prst="rect">
              <a:avLst/>
            </a:prstGeom>
          </p:spPr>
        </p:pic>
        <p:grpSp>
          <p:nvGrpSpPr>
            <p:cNvPr id="300" name="Groep 299"/>
            <p:cNvGrpSpPr/>
            <p:nvPr/>
          </p:nvGrpSpPr>
          <p:grpSpPr>
            <a:xfrm>
              <a:off x="153377" y="1091053"/>
              <a:ext cx="8111212" cy="1493398"/>
              <a:chOff x="-203832" y="1307903"/>
              <a:chExt cx="8111212" cy="1493398"/>
            </a:xfrm>
          </p:grpSpPr>
          <p:sp>
            <p:nvSpPr>
              <p:cNvPr id="301" name="Rectangle"/>
              <p:cNvSpPr/>
              <p:nvPr/>
            </p:nvSpPr>
            <p:spPr>
              <a:xfrm>
                <a:off x="-203832" y="1307903"/>
                <a:ext cx="8111212" cy="695117"/>
              </a:xfrm>
              <a:prstGeom prst="rect">
                <a:avLst/>
              </a:prstGeom>
              <a:solidFill>
                <a:srgbClr val="A6AAA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defTabSz="1192741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3" name="Rectangle"/>
              <p:cNvSpPr/>
              <p:nvPr/>
            </p:nvSpPr>
            <p:spPr>
              <a:xfrm>
                <a:off x="-203832" y="1996107"/>
                <a:ext cx="8111212" cy="805194"/>
              </a:xfrm>
              <a:prstGeom prst="rect">
                <a:avLst/>
              </a:prstGeom>
              <a:solidFill>
                <a:srgbClr val="DCDEE0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defTabSz="1192741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4" name="Prepare ground state of       by minimising"/>
              <p:cNvSpPr txBox="1"/>
              <p:nvPr/>
            </p:nvSpPr>
            <p:spPr>
              <a:xfrm>
                <a:off x="130204" y="2176111"/>
                <a:ext cx="6430682" cy="4439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2400">
                    <a:solidFill>
                      <a:srgbClr val="063133"/>
                    </a:solidFill>
                    <a:latin typeface="Fira Sans Light"/>
                    <a:ea typeface="Fira Sans Light"/>
                    <a:cs typeface="Fira Sans Light"/>
                    <a:sym typeface="Fira Sans Light"/>
                  </a:defRPr>
                </a:lvl1pPr>
              </a:lstStyle>
              <a:p>
                <a:pPr>
                  <a:defRPr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defRPr>
                </a:pPr>
                <a:r>
                  <a:rPr sz="1800">
                    <a:solidFill>
                      <a:srgbClr val="063133"/>
                    </a:solidFill>
                  </a:rPr>
                  <a:t>Prepare ground state of       </a:t>
                </a:r>
                <a:r>
                  <a:rPr lang="nl-NL" sz="1800" smtClean="0">
                    <a:solidFill>
                      <a:srgbClr val="063133"/>
                    </a:solidFill>
                  </a:rPr>
                  <a:t> </a:t>
                </a:r>
                <a:r>
                  <a:rPr sz="1800" smtClean="0">
                    <a:solidFill>
                      <a:srgbClr val="063133"/>
                    </a:solidFill>
                  </a:rPr>
                  <a:t>by </a:t>
                </a:r>
                <a:r>
                  <a:rPr sz="1800">
                    <a:solidFill>
                      <a:srgbClr val="063133"/>
                    </a:solidFill>
                  </a:rPr>
                  <a:t>minimising</a:t>
                </a:r>
                <a:r>
                  <a:rPr sz="2000">
                    <a:solidFill>
                      <a:srgbClr val="063133"/>
                    </a:solidFill>
                  </a:rPr>
                  <a:t> </a:t>
                </a:r>
              </a:p>
            </p:txBody>
          </p:sp>
          <p:pic>
            <p:nvPicPr>
              <p:cNvPr id="305" name="Image" descr="Image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5568500" y="2205539"/>
                <a:ext cx="2170469" cy="36996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06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213470" y="2205539"/>
                <a:ext cx="450189" cy="36833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07" name="Prepare ground state of       by minimising"/>
              <p:cNvSpPr txBox="1"/>
              <p:nvPr/>
            </p:nvSpPr>
            <p:spPr>
              <a:xfrm>
                <a:off x="774631" y="1429810"/>
                <a:ext cx="6430682" cy="443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2400">
                    <a:solidFill>
                      <a:srgbClr val="063133"/>
                    </a:solidFill>
                    <a:latin typeface="Fira Sans Light"/>
                    <a:ea typeface="Fira Sans Light"/>
                    <a:cs typeface="Fira Sans Light"/>
                    <a:sym typeface="Fira Sans Light"/>
                  </a:defRPr>
                </a:lvl1pPr>
              </a:lstStyle>
              <a:p>
                <a:pPr>
                  <a:defRPr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defRPr>
                </a:pPr>
                <a:r>
                  <a:rPr lang="nl-NL" sz="1800" smtClean="0">
                    <a:solidFill>
                      <a:srgbClr val="063133"/>
                    </a:solidFill>
                  </a:rPr>
                  <a:t>The goal of Variational Quantum Simulation</a:t>
                </a:r>
                <a:endParaRPr sz="2000">
                  <a:solidFill>
                    <a:srgbClr val="063133"/>
                  </a:solidFill>
                </a:endParaRPr>
              </a:p>
            </p:txBody>
          </p:sp>
        </p:grpSp>
      </p:grpSp>
      <p:pic>
        <p:nvPicPr>
          <p:cNvPr id="8" name="Afbeelding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87" y="5455128"/>
            <a:ext cx="3833756" cy="593520"/>
          </a:xfrm>
          <a:prstGeom prst="rect">
            <a:avLst/>
          </a:prstGeom>
        </p:spPr>
      </p:pic>
      <p:pic>
        <p:nvPicPr>
          <p:cNvPr id="310" name="Afbeelding 30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79" y="2445609"/>
            <a:ext cx="322597" cy="303950"/>
          </a:xfrm>
          <a:prstGeom prst="rect">
            <a:avLst/>
          </a:prstGeom>
        </p:spPr>
      </p:pic>
      <p:grpSp>
        <p:nvGrpSpPr>
          <p:cNvPr id="140" name="Groep 139"/>
          <p:cNvGrpSpPr/>
          <p:nvPr/>
        </p:nvGrpSpPr>
        <p:grpSpPr>
          <a:xfrm>
            <a:off x="4158131" y="3250589"/>
            <a:ext cx="2575593" cy="1163973"/>
            <a:chOff x="4133442" y="4983568"/>
            <a:chExt cx="2575593" cy="1163973"/>
          </a:xfrm>
        </p:grpSpPr>
        <p:grpSp>
          <p:nvGrpSpPr>
            <p:cNvPr id="141" name="Groep 140"/>
            <p:cNvGrpSpPr/>
            <p:nvPr/>
          </p:nvGrpSpPr>
          <p:grpSpPr>
            <a:xfrm>
              <a:off x="4133442" y="4983568"/>
              <a:ext cx="1828924" cy="1163973"/>
              <a:chOff x="6465937" y="1662872"/>
              <a:chExt cx="1828924" cy="1163973"/>
            </a:xfrm>
          </p:grpSpPr>
          <p:pic>
            <p:nvPicPr>
              <p:cNvPr id="167" name="Image" descr="Image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6737908" y="2299982"/>
                <a:ext cx="1321405" cy="526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8" name="Groep 167"/>
              <p:cNvGrpSpPr/>
              <p:nvPr/>
            </p:nvGrpSpPr>
            <p:grpSpPr>
              <a:xfrm>
                <a:off x="6465937" y="1662872"/>
                <a:ext cx="1828924" cy="625832"/>
                <a:chOff x="2896678" y="3019230"/>
                <a:chExt cx="8286655" cy="2637745"/>
              </a:xfrm>
            </p:grpSpPr>
            <p:grpSp>
              <p:nvGrpSpPr>
                <p:cNvPr id="169" name="Groep 168"/>
                <p:cNvGrpSpPr/>
                <p:nvPr/>
              </p:nvGrpSpPr>
              <p:grpSpPr>
                <a:xfrm>
                  <a:off x="2896678" y="3019230"/>
                  <a:ext cx="8286655" cy="2637745"/>
                  <a:chOff x="-310918" y="1972660"/>
                  <a:chExt cx="10978823" cy="3494696"/>
                </a:xfrm>
              </p:grpSpPr>
              <p:sp>
                <p:nvSpPr>
                  <p:cNvPr id="178" name="Ovaal 177"/>
                  <p:cNvSpPr/>
                  <p:nvPr/>
                </p:nvSpPr>
                <p:spPr>
                  <a:xfrm>
                    <a:off x="7217702" y="2017153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79" name="Ovaal 178"/>
                  <p:cNvSpPr/>
                  <p:nvPr/>
                </p:nvSpPr>
                <p:spPr>
                  <a:xfrm>
                    <a:off x="6051891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80" name="Ovaal 179"/>
                  <p:cNvSpPr/>
                  <p:nvPr/>
                </p:nvSpPr>
                <p:spPr>
                  <a:xfrm>
                    <a:off x="4813174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81" name="Ovaal 180"/>
                  <p:cNvSpPr/>
                  <p:nvPr/>
                </p:nvSpPr>
                <p:spPr>
                  <a:xfrm>
                    <a:off x="3489845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82" name="Ovaal 181"/>
                  <p:cNvSpPr/>
                  <p:nvPr/>
                </p:nvSpPr>
                <p:spPr>
                  <a:xfrm>
                    <a:off x="225112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83" name="Ovaal 182"/>
                  <p:cNvSpPr/>
                  <p:nvPr/>
                </p:nvSpPr>
                <p:spPr>
                  <a:xfrm>
                    <a:off x="-31091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84" name="Ovaal 183"/>
                  <p:cNvSpPr/>
                  <p:nvPr/>
                </p:nvSpPr>
                <p:spPr>
                  <a:xfrm>
                    <a:off x="927799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grpSp>
              <p:nvGrpSpPr>
                <p:cNvPr id="170" name="Groep 169"/>
                <p:cNvGrpSpPr/>
                <p:nvPr/>
              </p:nvGrpSpPr>
              <p:grpSpPr>
                <a:xfrm>
                  <a:off x="4049564" y="4127452"/>
                  <a:ext cx="6030923" cy="437005"/>
                  <a:chOff x="1004842" y="3443849"/>
                  <a:chExt cx="8236368" cy="596814"/>
                </a:xfrm>
                <a:scene3d>
                  <a:camera prst="orthographicFront">
                    <a:rot lat="0" lon="0" rev="0"/>
                  </a:camera>
                  <a:lightRig rig="threePt" dir="t">
                    <a:rot lat="0" lon="0" rev="18600000"/>
                  </a:lightRig>
                </a:scene3d>
              </p:grpSpPr>
              <p:sp>
                <p:nvSpPr>
                  <p:cNvPr id="171" name="Ovaal 170"/>
                  <p:cNvSpPr/>
                  <p:nvPr/>
                </p:nvSpPr>
                <p:spPr>
                  <a:xfrm>
                    <a:off x="1004842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72" name="Ovaal 171"/>
                  <p:cNvSpPr/>
                  <p:nvPr/>
                </p:nvSpPr>
                <p:spPr>
                  <a:xfrm>
                    <a:off x="227017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73" name="Ovaal 172"/>
                  <p:cNvSpPr/>
                  <p:nvPr/>
                </p:nvSpPr>
                <p:spPr>
                  <a:xfrm>
                    <a:off x="3556896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74" name="Ovaal 173"/>
                  <p:cNvSpPr/>
                  <p:nvPr/>
                </p:nvSpPr>
                <p:spPr>
                  <a:xfrm>
                    <a:off x="4824620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75" name="Ovaal 174"/>
                  <p:cNvSpPr/>
                  <p:nvPr/>
                </p:nvSpPr>
                <p:spPr>
                  <a:xfrm>
                    <a:off x="6089956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76" name="Ovaal 175"/>
                  <p:cNvSpPr/>
                  <p:nvPr/>
                </p:nvSpPr>
                <p:spPr>
                  <a:xfrm>
                    <a:off x="7376674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77" name="Ovaal 176"/>
                  <p:cNvSpPr/>
                  <p:nvPr/>
                </p:nvSpPr>
                <p:spPr>
                  <a:xfrm>
                    <a:off x="864439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</p:grpSp>
        </p:grpSp>
        <p:grpSp>
          <p:nvGrpSpPr>
            <p:cNvPr id="142" name="Groep 141"/>
            <p:cNvGrpSpPr/>
            <p:nvPr/>
          </p:nvGrpSpPr>
          <p:grpSpPr>
            <a:xfrm rot="10800000">
              <a:off x="6161721" y="5113976"/>
              <a:ext cx="547314" cy="1028412"/>
              <a:chOff x="9429830" y="1235328"/>
              <a:chExt cx="1141741" cy="2145350"/>
            </a:xfrm>
          </p:grpSpPr>
          <p:grpSp>
            <p:nvGrpSpPr>
              <p:cNvPr id="143" name="Groep 142"/>
              <p:cNvGrpSpPr/>
              <p:nvPr/>
            </p:nvGrpSpPr>
            <p:grpSpPr>
              <a:xfrm>
                <a:off x="9539927" y="1235328"/>
                <a:ext cx="904976" cy="2145350"/>
                <a:chOff x="9539927" y="1611984"/>
                <a:chExt cx="904976" cy="1282045"/>
              </a:xfrm>
            </p:grpSpPr>
            <p:cxnSp>
              <p:nvCxnSpPr>
                <p:cNvPr id="162" name="Rechte verbindingslijn 161"/>
                <p:cNvCxnSpPr/>
                <p:nvPr/>
              </p:nvCxnSpPr>
              <p:spPr>
                <a:xfrm>
                  <a:off x="9539927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Rechte verbindingslijn 162"/>
                <p:cNvCxnSpPr/>
                <p:nvPr/>
              </p:nvCxnSpPr>
              <p:spPr>
                <a:xfrm>
                  <a:off x="9766171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Rechte verbindingslijn 163"/>
                <p:cNvCxnSpPr/>
                <p:nvPr/>
              </p:nvCxnSpPr>
              <p:spPr>
                <a:xfrm>
                  <a:off x="9992415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Rechte verbindingslijn 164"/>
                <p:cNvCxnSpPr/>
                <p:nvPr/>
              </p:nvCxnSpPr>
              <p:spPr>
                <a:xfrm>
                  <a:off x="10218659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Rechte verbindingslijn 165"/>
                <p:cNvCxnSpPr/>
                <p:nvPr/>
              </p:nvCxnSpPr>
              <p:spPr>
                <a:xfrm>
                  <a:off x="10444903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4" name="Ovaal 143"/>
              <p:cNvSpPr/>
              <p:nvPr/>
            </p:nvSpPr>
            <p:spPr>
              <a:xfrm>
                <a:off x="9453737" y="3010993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5" name="Ovaal 144"/>
              <p:cNvSpPr/>
              <p:nvPr/>
            </p:nvSpPr>
            <p:spPr>
              <a:xfrm>
                <a:off x="10117925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6" name="Ovaal 145"/>
              <p:cNvSpPr/>
              <p:nvPr/>
            </p:nvSpPr>
            <p:spPr>
              <a:xfrm>
                <a:off x="1034906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7" name="Afgeronde rechthoek 146"/>
              <p:cNvSpPr/>
              <p:nvPr/>
            </p:nvSpPr>
            <p:spPr>
              <a:xfrm>
                <a:off x="9429830" y="2701948"/>
                <a:ext cx="1120700" cy="18714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8" name="Ovaal 147"/>
              <p:cNvSpPr/>
              <p:nvPr/>
            </p:nvSpPr>
            <p:spPr>
              <a:xfrm>
                <a:off x="1012844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9" name="Ovaal 148"/>
              <p:cNvSpPr/>
              <p:nvPr/>
            </p:nvSpPr>
            <p:spPr>
              <a:xfrm>
                <a:off x="1035958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0" name="Afgeronde rechthoek 149"/>
              <p:cNvSpPr/>
              <p:nvPr/>
            </p:nvSpPr>
            <p:spPr>
              <a:xfrm>
                <a:off x="9442271" y="2036297"/>
                <a:ext cx="1107313" cy="18714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1" name="Ovaal 150"/>
              <p:cNvSpPr/>
              <p:nvPr/>
            </p:nvSpPr>
            <p:spPr>
              <a:xfrm>
                <a:off x="10138965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2" name="Ovaal 151"/>
              <p:cNvSpPr/>
              <p:nvPr/>
            </p:nvSpPr>
            <p:spPr>
              <a:xfrm>
                <a:off x="10370103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3" name="Afgeronde rechthoek 152"/>
              <p:cNvSpPr/>
              <p:nvPr/>
            </p:nvSpPr>
            <p:spPr>
              <a:xfrm>
                <a:off x="9430453" y="1393577"/>
                <a:ext cx="1141117" cy="17785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4" name="Ovaal 153"/>
              <p:cNvSpPr/>
              <p:nvPr/>
            </p:nvSpPr>
            <p:spPr>
              <a:xfrm>
                <a:off x="9651804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5" name="Ovaal 154"/>
              <p:cNvSpPr/>
              <p:nvPr/>
            </p:nvSpPr>
            <p:spPr>
              <a:xfrm>
                <a:off x="988294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6" name="Ovaal 155"/>
              <p:cNvSpPr/>
              <p:nvPr/>
            </p:nvSpPr>
            <p:spPr>
              <a:xfrm>
                <a:off x="9465858" y="235680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7" name="Ovaal 156"/>
              <p:cNvSpPr/>
              <p:nvPr/>
            </p:nvSpPr>
            <p:spPr>
              <a:xfrm>
                <a:off x="966392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8" name="Ovaal 157"/>
              <p:cNvSpPr/>
              <p:nvPr/>
            </p:nvSpPr>
            <p:spPr>
              <a:xfrm>
                <a:off x="989506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9" name="Ovaal 158"/>
              <p:cNvSpPr/>
              <p:nvPr/>
            </p:nvSpPr>
            <p:spPr>
              <a:xfrm>
                <a:off x="9477324" y="170262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0" name="Ovaal 159"/>
              <p:cNvSpPr/>
              <p:nvPr/>
            </p:nvSpPr>
            <p:spPr>
              <a:xfrm>
                <a:off x="9675391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1" name="Ovaal 160"/>
              <p:cNvSpPr/>
              <p:nvPr/>
            </p:nvSpPr>
            <p:spPr>
              <a:xfrm>
                <a:off x="9906529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56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roup"/>
          <p:cNvGrpSpPr/>
          <p:nvPr/>
        </p:nvGrpSpPr>
        <p:grpSpPr>
          <a:xfrm>
            <a:off x="5264372" y="1434263"/>
            <a:ext cx="1982670" cy="1111523"/>
            <a:chOff x="0" y="-43632"/>
            <a:chExt cx="2819796" cy="1580831"/>
          </a:xfrm>
        </p:grpSpPr>
        <p:sp>
          <p:nvSpPr>
            <p:cNvPr id="706" name="Connection Line"/>
            <p:cNvSpPr/>
            <p:nvPr/>
          </p:nvSpPr>
          <p:spPr>
            <a:xfrm>
              <a:off x="1022290" y="842785"/>
              <a:ext cx="785630" cy="31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36" extrusionOk="0">
                  <a:moveTo>
                    <a:pt x="21600" y="16236"/>
                  </a:moveTo>
                  <a:cubicBezTo>
                    <a:pt x="14236" y="-4392"/>
                    <a:pt x="7036" y="-5364"/>
                    <a:pt x="0" y="13319"/>
                  </a:cubicBezTo>
                </a:path>
              </a:pathLst>
            </a:custGeom>
            <a:noFill/>
            <a:ln w="25400" cap="flat">
              <a:solidFill>
                <a:srgbClr val="FC9204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07" name="Connection Line"/>
            <p:cNvSpPr/>
            <p:nvPr/>
          </p:nvSpPr>
          <p:spPr>
            <a:xfrm>
              <a:off x="1011875" y="1218557"/>
              <a:ext cx="785630" cy="31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36" extrusionOk="0">
                  <a:moveTo>
                    <a:pt x="0" y="0"/>
                  </a:moveTo>
                  <a:cubicBezTo>
                    <a:pt x="7364" y="20628"/>
                    <a:pt x="14564" y="21600"/>
                    <a:pt x="21600" y="2917"/>
                  </a:cubicBezTo>
                </a:path>
              </a:pathLst>
            </a:custGeom>
            <a:noFill/>
            <a:ln w="25400" cap="flat">
              <a:solidFill>
                <a:srgbClr val="FC9204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577" name="Repetitions for expectation value"/>
            <p:cNvSpPr txBox="1"/>
            <p:nvPr/>
          </p:nvSpPr>
          <p:spPr>
            <a:xfrm>
              <a:off x="0" y="-43632"/>
              <a:ext cx="2819796" cy="915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lnSpc>
                  <a:spcPct val="120000"/>
                </a:lnSpc>
                <a:defRPr sz="2200">
                  <a:solidFill>
                    <a:srgbClr val="063100"/>
                  </a:solidFill>
                </a:defRPr>
              </a:lvl1pPr>
            </a:lstStyle>
            <a:p>
              <a:pPr algn="ctr" defTabSz="410751" hangingPunct="0"/>
              <a:r>
                <a:rPr sz="1547" kern="0">
                  <a:sym typeface="Helvetica Light"/>
                </a:rPr>
                <a:t>Repetitions for expectation value     </a:t>
              </a:r>
            </a:p>
          </p:txBody>
        </p:sp>
      </p:grpSp>
      <p:pic>
        <p:nvPicPr>
          <p:cNvPr id="58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99005" y="3386869"/>
            <a:ext cx="294680" cy="241102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Rectangle"/>
          <p:cNvSpPr/>
          <p:nvPr/>
        </p:nvSpPr>
        <p:spPr>
          <a:xfrm>
            <a:off x="8066532" y="2442888"/>
            <a:ext cx="1334046" cy="1767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589" name="Group"/>
          <p:cNvGrpSpPr/>
          <p:nvPr/>
        </p:nvGrpSpPr>
        <p:grpSpPr>
          <a:xfrm>
            <a:off x="9186741" y="2375598"/>
            <a:ext cx="183257" cy="184859"/>
            <a:chOff x="0" y="0"/>
            <a:chExt cx="260630" cy="262909"/>
          </a:xfrm>
        </p:grpSpPr>
        <p:sp>
          <p:nvSpPr>
            <p:cNvPr id="586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7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588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593" name="Group"/>
          <p:cNvGrpSpPr/>
          <p:nvPr/>
        </p:nvGrpSpPr>
        <p:grpSpPr>
          <a:xfrm>
            <a:off x="8974709" y="2375598"/>
            <a:ext cx="183257" cy="184859"/>
            <a:chOff x="0" y="0"/>
            <a:chExt cx="260630" cy="262909"/>
          </a:xfrm>
        </p:grpSpPr>
        <p:sp>
          <p:nvSpPr>
            <p:cNvPr id="590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1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592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597" name="Group"/>
          <p:cNvGrpSpPr/>
          <p:nvPr/>
        </p:nvGrpSpPr>
        <p:grpSpPr>
          <a:xfrm>
            <a:off x="8761974" y="2375598"/>
            <a:ext cx="183257" cy="184859"/>
            <a:chOff x="0" y="0"/>
            <a:chExt cx="260630" cy="262909"/>
          </a:xfrm>
        </p:grpSpPr>
        <p:sp>
          <p:nvSpPr>
            <p:cNvPr id="594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5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596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601" name="Group"/>
          <p:cNvGrpSpPr/>
          <p:nvPr/>
        </p:nvGrpSpPr>
        <p:grpSpPr>
          <a:xfrm>
            <a:off x="8547584" y="2375598"/>
            <a:ext cx="183257" cy="184859"/>
            <a:chOff x="0" y="0"/>
            <a:chExt cx="260630" cy="262909"/>
          </a:xfrm>
        </p:grpSpPr>
        <p:sp>
          <p:nvSpPr>
            <p:cNvPr id="598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9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00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605" name="Group"/>
          <p:cNvGrpSpPr/>
          <p:nvPr/>
        </p:nvGrpSpPr>
        <p:grpSpPr>
          <a:xfrm>
            <a:off x="8336253" y="2375598"/>
            <a:ext cx="183257" cy="184859"/>
            <a:chOff x="0" y="0"/>
            <a:chExt cx="260630" cy="262909"/>
          </a:xfrm>
        </p:grpSpPr>
        <p:sp>
          <p:nvSpPr>
            <p:cNvPr id="602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3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04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8109959" y="2375598"/>
            <a:ext cx="183257" cy="184859"/>
            <a:chOff x="0" y="0"/>
            <a:chExt cx="260630" cy="262909"/>
          </a:xfrm>
        </p:grpSpPr>
        <p:sp>
          <p:nvSpPr>
            <p:cNvPr id="606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7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08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610" name="Rectangle"/>
          <p:cNvSpPr/>
          <p:nvPr/>
        </p:nvSpPr>
        <p:spPr>
          <a:xfrm>
            <a:off x="7410587" y="1885671"/>
            <a:ext cx="2652546" cy="3695050"/>
          </a:xfrm>
          <a:prstGeom prst="rect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1" name="Line"/>
          <p:cNvSpPr/>
          <p:nvPr/>
        </p:nvSpPr>
        <p:spPr>
          <a:xfrm flipV="1">
            <a:off x="6953796" y="1880202"/>
            <a:ext cx="457270" cy="1172827"/>
          </a:xfrm>
          <a:prstGeom prst="line">
            <a:avLst/>
          </a:prstGeom>
          <a:ln w="25400">
            <a:solidFill>
              <a:srgbClr val="0631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12" name="Line"/>
          <p:cNvSpPr/>
          <p:nvPr/>
        </p:nvSpPr>
        <p:spPr>
          <a:xfrm flipH="1" flipV="1">
            <a:off x="6953796" y="4410281"/>
            <a:ext cx="457270" cy="1172827"/>
          </a:xfrm>
          <a:prstGeom prst="line">
            <a:avLst/>
          </a:prstGeom>
          <a:ln w="25400">
            <a:solidFill>
              <a:srgbClr val="0631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13" name="Rounded Rectangle"/>
          <p:cNvSpPr/>
          <p:nvPr/>
        </p:nvSpPr>
        <p:spPr>
          <a:xfrm>
            <a:off x="7990327" y="2742532"/>
            <a:ext cx="1493066" cy="2050773"/>
          </a:xfrm>
          <a:prstGeom prst="roundRect">
            <a:avLst>
              <a:gd name="adj" fmla="val 14437"/>
            </a:avLst>
          </a:prstGeom>
          <a:solidFill>
            <a:srgbClr val="A6AAA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1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58508" y="3602719"/>
            <a:ext cx="750094" cy="330399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Line"/>
          <p:cNvSpPr/>
          <p:nvPr/>
        </p:nvSpPr>
        <p:spPr>
          <a:xfrm flipV="1">
            <a:off x="8201587" y="2463386"/>
            <a:ext cx="1" cy="283870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616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10915" y="2496394"/>
            <a:ext cx="594690" cy="217857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Line"/>
          <p:cNvSpPr/>
          <p:nvPr/>
        </p:nvSpPr>
        <p:spPr>
          <a:xfrm flipV="1">
            <a:off x="8212087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18" name="Line"/>
          <p:cNvSpPr/>
          <p:nvPr/>
        </p:nvSpPr>
        <p:spPr>
          <a:xfrm flipV="1">
            <a:off x="8425650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19" name="Line"/>
          <p:cNvSpPr/>
          <p:nvPr/>
        </p:nvSpPr>
        <p:spPr>
          <a:xfrm flipV="1">
            <a:off x="8639212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20" name="Line"/>
          <p:cNvSpPr/>
          <p:nvPr/>
        </p:nvSpPr>
        <p:spPr>
          <a:xfrm flipV="1">
            <a:off x="8852775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21" name="Line"/>
          <p:cNvSpPr/>
          <p:nvPr/>
        </p:nvSpPr>
        <p:spPr>
          <a:xfrm flipV="1">
            <a:off x="9066337" y="4793451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22" name="Line"/>
          <p:cNvSpPr/>
          <p:nvPr/>
        </p:nvSpPr>
        <p:spPr>
          <a:xfrm flipV="1">
            <a:off x="9278369" y="4790466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629" name="Group"/>
          <p:cNvGrpSpPr/>
          <p:nvPr/>
        </p:nvGrpSpPr>
        <p:grpSpPr>
          <a:xfrm>
            <a:off x="8131550" y="5087704"/>
            <a:ext cx="1233311" cy="164410"/>
            <a:chOff x="0" y="0"/>
            <a:chExt cx="1754041" cy="233825"/>
          </a:xfrm>
        </p:grpSpPr>
        <p:pic>
          <p:nvPicPr>
            <p:cNvPr id="623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46018" cy="2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03733" y="424"/>
              <a:ext cx="246018" cy="233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5" name="Circle"/>
            <p:cNvSpPr/>
            <p:nvPr/>
          </p:nvSpPr>
          <p:spPr>
            <a:xfrm>
              <a:off x="1006692" y="97650"/>
              <a:ext cx="38101" cy="38101"/>
            </a:xfrm>
            <a:prstGeom prst="ellipse">
              <a:avLst/>
            </a:prstGeom>
            <a:blipFill rotWithShape="1">
              <a:blip r:embed="rId1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6" name="Circle"/>
            <p:cNvSpPr/>
            <p:nvPr/>
          </p:nvSpPr>
          <p:spPr>
            <a:xfrm>
              <a:off x="702958" y="97650"/>
              <a:ext cx="38101" cy="38101"/>
            </a:xfrm>
            <a:prstGeom prst="ellipse">
              <a:avLst/>
            </a:prstGeom>
            <a:blipFill rotWithShape="1">
              <a:blip r:embed="rId1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7" name="Circle"/>
            <p:cNvSpPr/>
            <p:nvPr/>
          </p:nvSpPr>
          <p:spPr>
            <a:xfrm>
              <a:off x="1310425" y="97650"/>
              <a:ext cx="38101" cy="38101"/>
            </a:xfrm>
            <a:prstGeom prst="ellipse">
              <a:avLst/>
            </a:prstGeom>
            <a:blipFill rotWithShape="1">
              <a:blip r:embed="rId1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628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508024" y="424"/>
              <a:ext cx="246018" cy="233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0" name="Line"/>
          <p:cNvSpPr/>
          <p:nvPr/>
        </p:nvSpPr>
        <p:spPr>
          <a:xfrm flipV="1">
            <a:off x="8428667" y="2457562"/>
            <a:ext cx="1" cy="283870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31" name="Line"/>
          <p:cNvSpPr/>
          <p:nvPr/>
        </p:nvSpPr>
        <p:spPr>
          <a:xfrm flipV="1">
            <a:off x="8640742" y="2457377"/>
            <a:ext cx="1" cy="283871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32" name="Line"/>
          <p:cNvSpPr/>
          <p:nvPr/>
        </p:nvSpPr>
        <p:spPr>
          <a:xfrm flipV="1">
            <a:off x="8852774" y="2457377"/>
            <a:ext cx="1" cy="283871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33" name="Line"/>
          <p:cNvSpPr/>
          <p:nvPr/>
        </p:nvSpPr>
        <p:spPr>
          <a:xfrm flipV="1">
            <a:off x="9066337" y="2457377"/>
            <a:ext cx="1" cy="283871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34" name="Line"/>
          <p:cNvSpPr/>
          <p:nvPr/>
        </p:nvSpPr>
        <p:spPr>
          <a:xfrm flipV="1">
            <a:off x="9278369" y="2462027"/>
            <a:ext cx="1" cy="283870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637" name="Group"/>
          <p:cNvGrpSpPr/>
          <p:nvPr/>
        </p:nvGrpSpPr>
        <p:grpSpPr>
          <a:xfrm>
            <a:off x="8356477" y="3602719"/>
            <a:ext cx="750094" cy="330399"/>
            <a:chOff x="0" y="0"/>
            <a:chExt cx="1066800" cy="469900"/>
          </a:xfrm>
        </p:grpSpPr>
        <p:pic>
          <p:nvPicPr>
            <p:cNvPr id="635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38780" y="36869"/>
              <a:ext cx="3683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066800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0" name="Group"/>
          <p:cNvGrpSpPr/>
          <p:nvPr/>
        </p:nvGrpSpPr>
        <p:grpSpPr>
          <a:xfrm>
            <a:off x="9405746" y="2496394"/>
            <a:ext cx="607219" cy="223243"/>
            <a:chOff x="0" y="0"/>
            <a:chExt cx="863600" cy="317500"/>
          </a:xfrm>
        </p:grpSpPr>
        <p:pic>
          <p:nvPicPr>
            <p:cNvPr id="638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863600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92414" y="28000"/>
              <a:ext cx="2540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4" name="Group"/>
          <p:cNvGrpSpPr/>
          <p:nvPr/>
        </p:nvGrpSpPr>
        <p:grpSpPr>
          <a:xfrm>
            <a:off x="2845852" y="2848522"/>
            <a:ext cx="2669977" cy="217857"/>
            <a:chOff x="0" y="0"/>
            <a:chExt cx="3797300" cy="309840"/>
          </a:xfrm>
        </p:grpSpPr>
        <p:sp>
          <p:nvSpPr>
            <p:cNvPr id="641" name="Line"/>
            <p:cNvSpPr/>
            <p:nvPr/>
          </p:nvSpPr>
          <p:spPr>
            <a:xfrm flipV="1">
              <a:off x="10687" y="0"/>
              <a:ext cx="1" cy="30984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42" name="Line"/>
            <p:cNvSpPr/>
            <p:nvPr/>
          </p:nvSpPr>
          <p:spPr>
            <a:xfrm>
              <a:off x="0" y="11579"/>
              <a:ext cx="3797300" cy="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43" name="Line"/>
            <p:cNvSpPr/>
            <p:nvPr/>
          </p:nvSpPr>
          <p:spPr>
            <a:xfrm>
              <a:off x="3785888" y="5229"/>
              <a:ext cx="1" cy="279679"/>
            </a:xfrm>
            <a:prstGeom prst="line">
              <a:avLst/>
            </a:prstGeom>
            <a:noFill/>
            <a:ln w="34925" cap="flat">
              <a:solidFill>
                <a:srgbClr val="FC9204"/>
              </a:solidFill>
              <a:prstDash val="solid"/>
              <a:miter lim="400000"/>
              <a:headEnd w="lg" len="med"/>
              <a:tailEnd type="arrow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grpSp>
        <p:nvGrpSpPr>
          <p:cNvPr id="662" name="Group"/>
          <p:cNvGrpSpPr/>
          <p:nvPr/>
        </p:nvGrpSpPr>
        <p:grpSpPr>
          <a:xfrm>
            <a:off x="2874496" y="2228899"/>
            <a:ext cx="6433217" cy="2663247"/>
            <a:chOff x="25993" y="37237"/>
            <a:chExt cx="9149463" cy="3787727"/>
          </a:xfrm>
        </p:grpSpPr>
        <p:sp>
          <p:nvSpPr>
            <p:cNvPr id="652" name="Line"/>
            <p:cNvSpPr/>
            <p:nvPr/>
          </p:nvSpPr>
          <p:spPr>
            <a:xfrm flipV="1">
              <a:off x="7602300" y="38099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53" name="Line"/>
            <p:cNvSpPr/>
            <p:nvPr/>
          </p:nvSpPr>
          <p:spPr>
            <a:xfrm flipV="1">
              <a:off x="7924140" y="38099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54" name="Line"/>
            <p:cNvSpPr/>
            <p:nvPr/>
          </p:nvSpPr>
          <p:spPr>
            <a:xfrm flipV="1">
              <a:off x="8224699" y="38598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55" name="Line"/>
            <p:cNvSpPr/>
            <p:nvPr/>
          </p:nvSpPr>
          <p:spPr>
            <a:xfrm flipV="1">
              <a:off x="8529610" y="38598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56" name="Line"/>
            <p:cNvSpPr/>
            <p:nvPr/>
          </p:nvSpPr>
          <p:spPr>
            <a:xfrm flipV="1">
              <a:off x="8832166" y="38099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57" name="Line"/>
            <p:cNvSpPr/>
            <p:nvPr/>
          </p:nvSpPr>
          <p:spPr>
            <a:xfrm flipV="1">
              <a:off x="9133722" y="38598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58" name="Line"/>
            <p:cNvSpPr/>
            <p:nvPr/>
          </p:nvSpPr>
          <p:spPr>
            <a:xfrm>
              <a:off x="6910329" y="49660"/>
              <a:ext cx="2265127" cy="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59" name="Line"/>
            <p:cNvSpPr/>
            <p:nvPr/>
          </p:nvSpPr>
          <p:spPr>
            <a:xfrm flipH="1" flipV="1">
              <a:off x="6917596" y="37237"/>
              <a:ext cx="14285" cy="3787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60" name="Line"/>
            <p:cNvSpPr/>
            <p:nvPr/>
          </p:nvSpPr>
          <p:spPr>
            <a:xfrm>
              <a:off x="25993" y="3815469"/>
              <a:ext cx="6915648" cy="1718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661" name="Line"/>
            <p:cNvSpPr/>
            <p:nvPr/>
          </p:nvSpPr>
          <p:spPr>
            <a:xfrm flipH="1" flipV="1">
              <a:off x="38261" y="3510034"/>
              <a:ext cx="17" cy="291986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arrow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sp>
        <p:nvSpPr>
          <p:cNvPr id="663" name="measurements"/>
          <p:cNvSpPr txBox="1"/>
          <p:nvPr/>
        </p:nvSpPr>
        <p:spPr>
          <a:xfrm>
            <a:off x="3714887" y="4878153"/>
            <a:ext cx="291618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406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measurements</a:t>
            </a:r>
          </a:p>
        </p:txBody>
      </p:sp>
      <p:pic>
        <p:nvPicPr>
          <p:cNvPr id="664" name="Image" descr="Image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316983" y="3380014"/>
            <a:ext cx="441576" cy="2838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Group"/>
          <p:cNvGrpSpPr/>
          <p:nvPr/>
        </p:nvGrpSpPr>
        <p:grpSpPr>
          <a:xfrm>
            <a:off x="7372776" y="807020"/>
            <a:ext cx="2753895" cy="905793"/>
            <a:chOff x="0" y="-1938"/>
            <a:chExt cx="3916649" cy="1288238"/>
          </a:xfrm>
        </p:grpSpPr>
        <p:grpSp>
          <p:nvGrpSpPr>
            <p:cNvPr id="159" name="Group"/>
            <p:cNvGrpSpPr/>
            <p:nvPr/>
          </p:nvGrpSpPr>
          <p:grpSpPr>
            <a:xfrm>
              <a:off x="0" y="378080"/>
              <a:ext cx="3916649" cy="545905"/>
              <a:chOff x="0" y="0"/>
              <a:chExt cx="3916648" cy="545904"/>
            </a:xfrm>
          </p:grpSpPr>
          <p:pic>
            <p:nvPicPr>
              <p:cNvPr id="176" name="Ions_black.png" descr="Ions_black.png"/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0" y="0"/>
                <a:ext cx="3916649" cy="5459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ion chain.jpg" descr="ion chain.jp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494889" y="5731"/>
                <a:ext cx="473837" cy="5344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ion chain.jpg" descr="ion chain.jp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462448" y="0"/>
                <a:ext cx="483999" cy="5459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ion chain.jpg" descr="ion chain.jp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2440171" y="5731"/>
                <a:ext cx="473836" cy="5344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ion chain.jpg" descr="ion chain.jp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3432826" y="5731"/>
                <a:ext cx="473837" cy="5344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" name="-1"/>
            <p:cNvSpPr txBox="1"/>
            <p:nvPr/>
          </p:nvSpPr>
          <p:spPr>
            <a:xfrm>
              <a:off x="28979" y="-1938"/>
              <a:ext cx="367119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61" name="+1"/>
            <p:cNvSpPr txBox="1"/>
            <p:nvPr/>
          </p:nvSpPr>
          <p:spPr>
            <a:xfrm>
              <a:off x="518095" y="7617"/>
              <a:ext cx="410223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62" name="-1"/>
            <p:cNvSpPr txBox="1"/>
            <p:nvPr/>
          </p:nvSpPr>
          <p:spPr>
            <a:xfrm>
              <a:off x="1021610" y="-1938"/>
              <a:ext cx="367119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63" name="-1"/>
            <p:cNvSpPr txBox="1"/>
            <p:nvPr/>
          </p:nvSpPr>
          <p:spPr>
            <a:xfrm>
              <a:off x="2022947" y="-1938"/>
              <a:ext cx="367118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64" name="-1"/>
            <p:cNvSpPr txBox="1"/>
            <p:nvPr/>
          </p:nvSpPr>
          <p:spPr>
            <a:xfrm>
              <a:off x="2945253" y="-1938"/>
              <a:ext cx="367119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65" name="+1"/>
            <p:cNvSpPr txBox="1"/>
            <p:nvPr/>
          </p:nvSpPr>
          <p:spPr>
            <a:xfrm>
              <a:off x="3454172" y="-1938"/>
              <a:ext cx="39846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66" name="+1"/>
            <p:cNvSpPr txBox="1"/>
            <p:nvPr/>
          </p:nvSpPr>
          <p:spPr>
            <a:xfrm>
              <a:off x="1520874" y="-1938"/>
              <a:ext cx="407363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67" name="+1"/>
            <p:cNvSpPr txBox="1"/>
            <p:nvPr/>
          </p:nvSpPr>
          <p:spPr>
            <a:xfrm>
              <a:off x="2501328" y="7618"/>
              <a:ext cx="407558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pic>
          <p:nvPicPr>
            <p:cNvPr id="168" name="Image" descr="Image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6488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555604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588275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Image" descr="Image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546235" y="973450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3034882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523694" y="967061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063187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2100320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1" name="Group"/>
          <p:cNvGrpSpPr/>
          <p:nvPr/>
        </p:nvGrpSpPr>
        <p:grpSpPr>
          <a:xfrm>
            <a:off x="7293911" y="808780"/>
            <a:ext cx="2833356" cy="905794"/>
            <a:chOff x="-113012" y="-1939"/>
            <a:chExt cx="4029661" cy="1288239"/>
          </a:xfrm>
        </p:grpSpPr>
        <p:pic>
          <p:nvPicPr>
            <p:cNvPr id="182" name="Ions_black.png" descr="Ions_black.pn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378080"/>
              <a:ext cx="391664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8965" y="387210"/>
              <a:ext cx="473836" cy="534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09671" y="378080"/>
              <a:ext cx="48399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440170" y="383811"/>
              <a:ext cx="473836" cy="534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432826" y="383811"/>
              <a:ext cx="473836" cy="534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+1"/>
            <p:cNvSpPr txBox="1"/>
            <p:nvPr/>
          </p:nvSpPr>
          <p:spPr>
            <a:xfrm>
              <a:off x="-113012" y="13350"/>
              <a:ext cx="63735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88" name="+1"/>
            <p:cNvSpPr txBox="1"/>
            <p:nvPr/>
          </p:nvSpPr>
          <p:spPr>
            <a:xfrm>
              <a:off x="509042" y="2519"/>
              <a:ext cx="4242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89" name="+1"/>
            <p:cNvSpPr txBox="1"/>
            <p:nvPr/>
          </p:nvSpPr>
          <p:spPr>
            <a:xfrm>
              <a:off x="1021610" y="-1939"/>
              <a:ext cx="412275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90" name="-1"/>
            <p:cNvSpPr txBox="1"/>
            <p:nvPr/>
          </p:nvSpPr>
          <p:spPr>
            <a:xfrm>
              <a:off x="2022946" y="-193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91" name="-1"/>
            <p:cNvSpPr txBox="1"/>
            <p:nvPr/>
          </p:nvSpPr>
          <p:spPr>
            <a:xfrm>
              <a:off x="2945252" y="-193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92" name="+1"/>
            <p:cNvSpPr txBox="1"/>
            <p:nvPr/>
          </p:nvSpPr>
          <p:spPr>
            <a:xfrm>
              <a:off x="3454172" y="-1938"/>
              <a:ext cx="397286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93" name="+1"/>
            <p:cNvSpPr txBox="1"/>
            <p:nvPr/>
          </p:nvSpPr>
          <p:spPr>
            <a:xfrm>
              <a:off x="1550763" y="-1939"/>
              <a:ext cx="399757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94" name="+1"/>
            <p:cNvSpPr txBox="1"/>
            <p:nvPr/>
          </p:nvSpPr>
          <p:spPr>
            <a:xfrm>
              <a:off x="2501328" y="7618"/>
              <a:ext cx="398064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pic>
          <p:nvPicPr>
            <p:cNvPr id="195" name="Image" descr="Image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6487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Image" descr="Image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555604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588275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546235" y="973450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3034881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523694" y="967061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Image" descr="Image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063186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2100319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492324" y="378080"/>
              <a:ext cx="48399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963170" y="378080"/>
              <a:ext cx="48399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" name="Group"/>
          <p:cNvGrpSpPr/>
          <p:nvPr/>
        </p:nvGrpSpPr>
        <p:grpSpPr>
          <a:xfrm>
            <a:off x="7298607" y="800319"/>
            <a:ext cx="2827124" cy="918036"/>
            <a:chOff x="-104149" y="-19351"/>
            <a:chExt cx="4020798" cy="1305651"/>
          </a:xfrm>
        </p:grpSpPr>
        <p:pic>
          <p:nvPicPr>
            <p:cNvPr id="206" name="Ions_black.png" descr="Ions_black.pn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378080"/>
              <a:ext cx="391664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09671" y="378080"/>
              <a:ext cx="48399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432826" y="383811"/>
              <a:ext cx="473836" cy="534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-1"/>
            <p:cNvSpPr txBox="1"/>
            <p:nvPr/>
          </p:nvSpPr>
          <p:spPr>
            <a:xfrm>
              <a:off x="-104149" y="-10551"/>
              <a:ext cx="626042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10" name="+1"/>
            <p:cNvSpPr txBox="1"/>
            <p:nvPr/>
          </p:nvSpPr>
          <p:spPr>
            <a:xfrm>
              <a:off x="559413" y="-2409"/>
              <a:ext cx="449593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211" name="+1"/>
            <p:cNvSpPr txBox="1"/>
            <p:nvPr/>
          </p:nvSpPr>
          <p:spPr>
            <a:xfrm>
              <a:off x="1015958" y="-9768"/>
              <a:ext cx="424092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212" name="-1"/>
            <p:cNvSpPr txBox="1"/>
            <p:nvPr/>
          </p:nvSpPr>
          <p:spPr>
            <a:xfrm>
              <a:off x="2022946" y="-193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13" name="-1"/>
            <p:cNvSpPr txBox="1"/>
            <p:nvPr/>
          </p:nvSpPr>
          <p:spPr>
            <a:xfrm>
              <a:off x="2945252" y="-193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14" name="+1"/>
            <p:cNvSpPr txBox="1"/>
            <p:nvPr/>
          </p:nvSpPr>
          <p:spPr>
            <a:xfrm>
              <a:off x="3454172" y="-1938"/>
              <a:ext cx="413384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215" name="-1"/>
            <p:cNvSpPr txBox="1"/>
            <p:nvPr/>
          </p:nvSpPr>
          <p:spPr>
            <a:xfrm>
              <a:off x="1576299" y="-19351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16" name="-1"/>
            <p:cNvSpPr txBox="1"/>
            <p:nvPr/>
          </p:nvSpPr>
          <p:spPr>
            <a:xfrm>
              <a:off x="2501328" y="761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6487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Image" descr="Image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555604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588275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546235" y="973450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3034881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523694" y="967061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063186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Image" descr="Image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2100319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963170" y="378080"/>
              <a:ext cx="48399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Group"/>
          <p:cNvGrpSpPr/>
          <p:nvPr/>
        </p:nvGrpSpPr>
        <p:grpSpPr>
          <a:xfrm>
            <a:off x="7292747" y="797347"/>
            <a:ext cx="2832984" cy="912842"/>
            <a:chOff x="-112483" y="-11963"/>
            <a:chExt cx="4029132" cy="1298263"/>
          </a:xfrm>
        </p:grpSpPr>
        <p:sp>
          <p:nvSpPr>
            <p:cNvPr id="231" name="-1"/>
            <p:cNvSpPr txBox="1"/>
            <p:nvPr/>
          </p:nvSpPr>
          <p:spPr>
            <a:xfrm>
              <a:off x="531536" y="9328"/>
              <a:ext cx="394714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36" name="+1"/>
            <p:cNvSpPr txBox="1"/>
            <p:nvPr/>
          </p:nvSpPr>
          <p:spPr>
            <a:xfrm>
              <a:off x="1536747" y="2319"/>
              <a:ext cx="407361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pic>
          <p:nvPicPr>
            <p:cNvPr id="227" name="Ions_black.png" descr="Ions_black.pn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378080"/>
              <a:ext cx="391664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463837" y="378080"/>
              <a:ext cx="48399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432826" y="383811"/>
              <a:ext cx="473836" cy="534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-1"/>
            <p:cNvSpPr txBox="1"/>
            <p:nvPr/>
          </p:nvSpPr>
          <p:spPr>
            <a:xfrm>
              <a:off x="-112483" y="-5260"/>
              <a:ext cx="588373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32" name="-1"/>
            <p:cNvSpPr txBox="1"/>
            <p:nvPr/>
          </p:nvSpPr>
          <p:spPr>
            <a:xfrm>
              <a:off x="1046830" y="-11963"/>
              <a:ext cx="380157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33" name="-1"/>
            <p:cNvSpPr txBox="1"/>
            <p:nvPr/>
          </p:nvSpPr>
          <p:spPr>
            <a:xfrm>
              <a:off x="2022946" y="-193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234" name="+1"/>
            <p:cNvSpPr txBox="1"/>
            <p:nvPr/>
          </p:nvSpPr>
          <p:spPr>
            <a:xfrm>
              <a:off x="2945251" y="-1938"/>
              <a:ext cx="446905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235" name="+1"/>
            <p:cNvSpPr txBox="1"/>
            <p:nvPr/>
          </p:nvSpPr>
          <p:spPr>
            <a:xfrm>
              <a:off x="3454174" y="-1938"/>
              <a:ext cx="40199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237" name="-1"/>
            <p:cNvSpPr txBox="1"/>
            <p:nvPr/>
          </p:nvSpPr>
          <p:spPr>
            <a:xfrm>
              <a:off x="2501328" y="761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66487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Image" descr="Image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555604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Image" descr="Image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588275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Image" descr="Image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546235" y="973450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3034881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523694" y="967061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Image" descr="Image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063186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Image" descr="Image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2100319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ion chain.jpg" descr="ion chain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886812" y="378080"/>
              <a:ext cx="483998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Afbeelding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55" y="5444638"/>
            <a:ext cx="2003840" cy="55644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21" y="5408395"/>
            <a:ext cx="689818" cy="341561"/>
          </a:xfrm>
          <a:prstGeom prst="rect">
            <a:avLst/>
          </a:prstGeom>
        </p:spPr>
      </p:pic>
      <p:grpSp>
        <p:nvGrpSpPr>
          <p:cNvPr id="13" name="Groep 12"/>
          <p:cNvGrpSpPr/>
          <p:nvPr/>
        </p:nvGrpSpPr>
        <p:grpSpPr>
          <a:xfrm>
            <a:off x="2597955" y="6040268"/>
            <a:ext cx="3224167" cy="623675"/>
            <a:chOff x="1527402" y="8590603"/>
            <a:chExt cx="4585482" cy="887005"/>
          </a:xfrm>
        </p:grpSpPr>
        <p:pic>
          <p:nvPicPr>
            <p:cNvPr id="4" name="Afbeelding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32409" y="7585596"/>
              <a:ext cx="265313" cy="2275328"/>
            </a:xfrm>
            <a:prstGeom prst="rect">
              <a:avLst/>
            </a:prstGeom>
          </p:spPr>
        </p:pic>
        <p:pic>
          <p:nvPicPr>
            <p:cNvPr id="249" name="Afbeelding 24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056865" y="7755140"/>
              <a:ext cx="220555" cy="1891483"/>
            </a:xfrm>
            <a:prstGeom prst="rect">
              <a:avLst/>
            </a:prstGeom>
          </p:spPr>
        </p:pic>
        <p:pic>
          <p:nvPicPr>
            <p:cNvPr id="12" name="Afbeelding 1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227" y="8991833"/>
              <a:ext cx="461010" cy="485775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030" y="8935567"/>
              <a:ext cx="470535" cy="483870"/>
            </a:xfrm>
            <a:prstGeom prst="rect">
              <a:avLst/>
            </a:prstGeom>
          </p:spPr>
        </p:pic>
      </p:grpSp>
      <p:pic>
        <p:nvPicPr>
          <p:cNvPr id="11" name="Afbeelding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79" y="2445609"/>
            <a:ext cx="322597" cy="303950"/>
          </a:xfrm>
          <a:prstGeom prst="rect">
            <a:avLst/>
          </a:prstGeom>
        </p:spPr>
      </p:pic>
      <p:sp>
        <p:nvSpPr>
          <p:cNvPr id="248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sp>
        <p:nvSpPr>
          <p:cNvPr id="253" name="Afgeronde rechthoek 252"/>
          <p:cNvSpPr/>
          <p:nvPr/>
        </p:nvSpPr>
        <p:spPr>
          <a:xfrm>
            <a:off x="3983040" y="3070696"/>
            <a:ext cx="3081171" cy="1545461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accent4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64000"/>
                </a:schemeClr>
              </a:gs>
            </a:gsLst>
            <a:lin ang="7200000" scaled="0"/>
          </a:gra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3" name="Afgeronde rechthoek 272"/>
          <p:cNvSpPr/>
          <p:nvPr/>
        </p:nvSpPr>
        <p:spPr>
          <a:xfrm>
            <a:off x="1919032" y="3084910"/>
            <a:ext cx="1936702" cy="1565933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7200000" scaled="0"/>
          </a:gra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4" name="Picture 35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99" y="3222617"/>
            <a:ext cx="1628561" cy="13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783449" y="998808"/>
            <a:ext cx="2443412" cy="2366249"/>
            <a:chOff x="783449" y="998808"/>
            <a:chExt cx="2443412" cy="2366249"/>
          </a:xfrm>
        </p:grpSpPr>
        <p:pic>
          <p:nvPicPr>
            <p:cNvPr id="581" name="Image" descr="Image"/>
            <p:cNvPicPr>
              <a:picLocks noChangeAspect="1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2625709" y="1916534"/>
              <a:ext cx="160735" cy="151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2" name="Image" descr="Image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732007" y="1590294"/>
              <a:ext cx="375048" cy="241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0" name="What is          for a given parameter vector      ?"/>
            <p:cNvSpPr txBox="1"/>
            <p:nvPr/>
          </p:nvSpPr>
          <p:spPr>
            <a:xfrm>
              <a:off x="1045773" y="1389439"/>
              <a:ext cx="1982669" cy="929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lnSpc>
                  <a:spcPct val="120000"/>
                </a:lnSpc>
                <a:defRPr sz="2200">
                  <a:solidFill>
                    <a:srgbClr val="063100"/>
                  </a:solidFill>
                </a:defRPr>
              </a:lvl1pPr>
            </a:lstStyle>
            <a:p>
              <a:pPr algn="ctr" defTabSz="410751" hangingPunct="0"/>
              <a:r>
                <a:rPr sz="1547" kern="0">
                  <a:sym typeface="Helvetica Light"/>
                </a:rPr>
                <a:t>What is          for a given parameter vector      ?       </a:t>
              </a:r>
            </a:p>
          </p:txBody>
        </p:sp>
        <p:pic>
          <p:nvPicPr>
            <p:cNvPr id="579" name="Thought-Bubble-PNG.png" descr="Thought-Bubble-PNG.png"/>
            <p:cNvPicPr>
              <a:picLocks noChangeAspect="1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 flipH="1">
              <a:off x="783449" y="998808"/>
              <a:ext cx="2443412" cy="23662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0" name="McClean, et al. New Journal of Physics (2016): 023023"/>
          <p:cNvSpPr txBox="1"/>
          <p:nvPr/>
        </p:nvSpPr>
        <p:spPr>
          <a:xfrm>
            <a:off x="7565723" y="6502042"/>
            <a:ext cx="4451804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200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sz="1406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McClean, et al. </a:t>
            </a:r>
            <a:r>
              <a:rPr sz="1406" i="1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New Journal of Physics </a:t>
            </a:r>
            <a:r>
              <a:rPr sz="1406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(2016): 023023</a:t>
            </a:r>
          </a:p>
        </p:txBody>
      </p:sp>
      <p:sp>
        <p:nvSpPr>
          <p:cNvPr id="301" name="Farhi et al.. arXiv:1411.4028 (2014)."/>
          <p:cNvSpPr txBox="1"/>
          <p:nvPr/>
        </p:nvSpPr>
        <p:spPr>
          <a:xfrm>
            <a:off x="7583576" y="6254376"/>
            <a:ext cx="443395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200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sz="1406" kern="0"/>
              <a:t>Farhi et al.. arXiv:1411.4028 (2014).</a:t>
            </a:r>
          </a:p>
        </p:txBody>
      </p:sp>
      <p:grpSp>
        <p:nvGrpSpPr>
          <p:cNvPr id="5" name="Groep 4"/>
          <p:cNvGrpSpPr/>
          <p:nvPr/>
        </p:nvGrpSpPr>
        <p:grpSpPr>
          <a:xfrm>
            <a:off x="3446337" y="6242103"/>
            <a:ext cx="895679" cy="1092023"/>
            <a:chOff x="148965" y="5366252"/>
            <a:chExt cx="1178339" cy="1436646"/>
          </a:xfrm>
        </p:grpSpPr>
        <p:sp>
          <p:nvSpPr>
            <p:cNvPr id="3" name="Boog 2"/>
            <p:cNvSpPr/>
            <p:nvPr/>
          </p:nvSpPr>
          <p:spPr>
            <a:xfrm>
              <a:off x="148965" y="5590148"/>
              <a:ext cx="526606" cy="1212750"/>
            </a:xfrm>
            <a:prstGeom prst="arc">
              <a:avLst>
                <a:gd name="adj1" fmla="val 16200000"/>
                <a:gd name="adj2" fmla="val 18175799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2" name="Boog 301"/>
            <p:cNvSpPr/>
            <p:nvPr/>
          </p:nvSpPr>
          <p:spPr>
            <a:xfrm flipH="1">
              <a:off x="620939" y="5366252"/>
              <a:ext cx="706365" cy="993892"/>
            </a:xfrm>
            <a:prstGeom prst="arc">
              <a:avLst>
                <a:gd name="adj1" fmla="val 16955023"/>
                <a:gd name="adj2" fmla="val 0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4" name="Afbeelding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00" y="5523751"/>
            <a:ext cx="1933722" cy="231785"/>
          </a:xfrm>
          <a:prstGeom prst="rect">
            <a:avLst/>
          </a:prstGeom>
        </p:spPr>
      </p:pic>
      <p:grpSp>
        <p:nvGrpSpPr>
          <p:cNvPr id="247" name="Groep 246"/>
          <p:cNvGrpSpPr/>
          <p:nvPr/>
        </p:nvGrpSpPr>
        <p:grpSpPr>
          <a:xfrm>
            <a:off x="271798" y="1139528"/>
            <a:ext cx="6652655" cy="1146581"/>
            <a:chOff x="153377" y="1091053"/>
            <a:chExt cx="8111212" cy="1493398"/>
          </a:xfrm>
        </p:grpSpPr>
        <p:pic>
          <p:nvPicPr>
            <p:cNvPr id="303" name="Afbeelding 30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888" y="2228759"/>
              <a:ext cx="322597" cy="303950"/>
            </a:xfrm>
            <a:prstGeom prst="rect">
              <a:avLst/>
            </a:prstGeom>
          </p:spPr>
        </p:pic>
        <p:grpSp>
          <p:nvGrpSpPr>
            <p:cNvPr id="304" name="Groep 303"/>
            <p:cNvGrpSpPr/>
            <p:nvPr/>
          </p:nvGrpSpPr>
          <p:grpSpPr>
            <a:xfrm>
              <a:off x="153377" y="1091053"/>
              <a:ext cx="8111212" cy="1493398"/>
              <a:chOff x="-203832" y="1307903"/>
              <a:chExt cx="8111212" cy="1493398"/>
            </a:xfrm>
          </p:grpSpPr>
          <p:sp>
            <p:nvSpPr>
              <p:cNvPr id="305" name="Rectangle"/>
              <p:cNvSpPr/>
              <p:nvPr/>
            </p:nvSpPr>
            <p:spPr>
              <a:xfrm>
                <a:off x="-203832" y="1307903"/>
                <a:ext cx="8111212" cy="695117"/>
              </a:xfrm>
              <a:prstGeom prst="rect">
                <a:avLst/>
              </a:prstGeom>
              <a:solidFill>
                <a:srgbClr val="A6AAA9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defTabSz="1192741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6" name="Rectangle"/>
              <p:cNvSpPr/>
              <p:nvPr/>
            </p:nvSpPr>
            <p:spPr>
              <a:xfrm>
                <a:off x="-203832" y="1996107"/>
                <a:ext cx="8111212" cy="805194"/>
              </a:xfrm>
              <a:prstGeom prst="rect">
                <a:avLst/>
              </a:prstGeom>
              <a:solidFill>
                <a:srgbClr val="DCDEE0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defTabSz="1192741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7" name="Prepare ground state of       by minimising"/>
              <p:cNvSpPr txBox="1"/>
              <p:nvPr/>
            </p:nvSpPr>
            <p:spPr>
              <a:xfrm>
                <a:off x="130204" y="2176111"/>
                <a:ext cx="6430682" cy="4439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2400">
                    <a:solidFill>
                      <a:srgbClr val="063133"/>
                    </a:solidFill>
                    <a:latin typeface="Fira Sans Light"/>
                    <a:ea typeface="Fira Sans Light"/>
                    <a:cs typeface="Fira Sans Light"/>
                    <a:sym typeface="Fira Sans Light"/>
                  </a:defRPr>
                </a:lvl1pPr>
              </a:lstStyle>
              <a:p>
                <a:pPr>
                  <a:defRPr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defRPr>
                </a:pPr>
                <a:r>
                  <a:rPr sz="1800">
                    <a:solidFill>
                      <a:srgbClr val="063133"/>
                    </a:solidFill>
                  </a:rPr>
                  <a:t>Prepare ground state of       </a:t>
                </a:r>
                <a:r>
                  <a:rPr lang="nl-NL" sz="1800" smtClean="0">
                    <a:solidFill>
                      <a:srgbClr val="063133"/>
                    </a:solidFill>
                  </a:rPr>
                  <a:t> </a:t>
                </a:r>
                <a:r>
                  <a:rPr sz="1800" smtClean="0">
                    <a:solidFill>
                      <a:srgbClr val="063133"/>
                    </a:solidFill>
                  </a:rPr>
                  <a:t>by </a:t>
                </a:r>
                <a:r>
                  <a:rPr sz="1800">
                    <a:solidFill>
                      <a:srgbClr val="063133"/>
                    </a:solidFill>
                  </a:rPr>
                  <a:t>minimising</a:t>
                </a:r>
                <a:r>
                  <a:rPr sz="2000">
                    <a:solidFill>
                      <a:srgbClr val="063133"/>
                    </a:solidFill>
                  </a:rPr>
                  <a:t> </a:t>
                </a:r>
              </a:p>
            </p:txBody>
          </p:sp>
          <p:pic>
            <p:nvPicPr>
              <p:cNvPr id="308" name="Image" descr="Image"/>
              <p:cNvPicPr>
                <a:picLocks noChangeAspect="1"/>
              </p:cNvPicPr>
              <p:nvPr/>
            </p:nvPicPr>
            <p:blipFill>
              <a:blip r:embed="rId42">
                <a:extLst/>
              </a:blip>
              <a:stretch>
                <a:fillRect/>
              </a:stretch>
            </p:blipFill>
            <p:spPr>
              <a:xfrm>
                <a:off x="5568500" y="2205539"/>
                <a:ext cx="2170469" cy="36996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09" name="Image" descr="Imag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213470" y="2205539"/>
                <a:ext cx="450189" cy="36833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10" name="Prepare ground state of       by minimising"/>
              <p:cNvSpPr txBox="1"/>
              <p:nvPr/>
            </p:nvSpPr>
            <p:spPr>
              <a:xfrm>
                <a:off x="774631" y="1429810"/>
                <a:ext cx="6430682" cy="443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2400">
                    <a:solidFill>
                      <a:srgbClr val="063133"/>
                    </a:solidFill>
                    <a:latin typeface="Fira Sans Light"/>
                    <a:ea typeface="Fira Sans Light"/>
                    <a:cs typeface="Fira Sans Light"/>
                    <a:sym typeface="Fira Sans Light"/>
                  </a:defRPr>
                </a:lvl1pPr>
              </a:lstStyle>
              <a:p>
                <a:pPr>
                  <a:defRPr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defRPr>
                </a:pPr>
                <a:r>
                  <a:rPr lang="nl-NL" sz="1800" smtClean="0">
                    <a:solidFill>
                      <a:srgbClr val="063133"/>
                    </a:solidFill>
                  </a:rPr>
                  <a:t>The goal of Variational Quantum Simulation</a:t>
                </a:r>
                <a:endParaRPr sz="2000">
                  <a:solidFill>
                    <a:srgbClr val="063133"/>
                  </a:solidFill>
                </a:endParaRPr>
              </a:p>
            </p:txBody>
          </p:sp>
        </p:grpSp>
      </p:grpSp>
      <p:grpSp>
        <p:nvGrpSpPr>
          <p:cNvPr id="311" name="Groep 310"/>
          <p:cNvGrpSpPr/>
          <p:nvPr/>
        </p:nvGrpSpPr>
        <p:grpSpPr>
          <a:xfrm>
            <a:off x="4158131" y="3250589"/>
            <a:ext cx="2575593" cy="1163973"/>
            <a:chOff x="4133442" y="4983568"/>
            <a:chExt cx="2575593" cy="1163973"/>
          </a:xfrm>
        </p:grpSpPr>
        <p:grpSp>
          <p:nvGrpSpPr>
            <p:cNvPr id="312" name="Groep 311"/>
            <p:cNvGrpSpPr/>
            <p:nvPr/>
          </p:nvGrpSpPr>
          <p:grpSpPr>
            <a:xfrm>
              <a:off x="4133442" y="4983568"/>
              <a:ext cx="1828924" cy="1163973"/>
              <a:chOff x="6465937" y="1662872"/>
              <a:chExt cx="1828924" cy="1163973"/>
            </a:xfrm>
          </p:grpSpPr>
          <p:pic>
            <p:nvPicPr>
              <p:cNvPr id="338" name="Image" descr="Image"/>
              <p:cNvPicPr>
                <a:picLocks noChangeAspect="1"/>
              </p:cNvPicPr>
              <p:nvPr/>
            </p:nvPicPr>
            <p:blipFill>
              <a:blip r:embed="rId43">
                <a:extLst/>
              </a:blip>
              <a:stretch>
                <a:fillRect/>
              </a:stretch>
            </p:blipFill>
            <p:spPr>
              <a:xfrm>
                <a:off x="6737908" y="2299982"/>
                <a:ext cx="1321405" cy="526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39" name="Groep 338"/>
              <p:cNvGrpSpPr/>
              <p:nvPr/>
            </p:nvGrpSpPr>
            <p:grpSpPr>
              <a:xfrm>
                <a:off x="6465937" y="1662872"/>
                <a:ext cx="1828924" cy="625832"/>
                <a:chOff x="2896678" y="3019230"/>
                <a:chExt cx="8286655" cy="2637745"/>
              </a:xfrm>
            </p:grpSpPr>
            <p:grpSp>
              <p:nvGrpSpPr>
                <p:cNvPr id="340" name="Groep 339"/>
                <p:cNvGrpSpPr/>
                <p:nvPr/>
              </p:nvGrpSpPr>
              <p:grpSpPr>
                <a:xfrm>
                  <a:off x="2896678" y="3019230"/>
                  <a:ext cx="8286655" cy="2637745"/>
                  <a:chOff x="-310918" y="1972660"/>
                  <a:chExt cx="10978823" cy="3494696"/>
                </a:xfrm>
              </p:grpSpPr>
              <p:sp>
                <p:nvSpPr>
                  <p:cNvPr id="349" name="Ovaal 348"/>
                  <p:cNvSpPr/>
                  <p:nvPr/>
                </p:nvSpPr>
                <p:spPr>
                  <a:xfrm>
                    <a:off x="7217702" y="2017153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50" name="Ovaal 349"/>
                  <p:cNvSpPr/>
                  <p:nvPr/>
                </p:nvSpPr>
                <p:spPr>
                  <a:xfrm>
                    <a:off x="6051891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51" name="Ovaal 350"/>
                  <p:cNvSpPr/>
                  <p:nvPr/>
                </p:nvSpPr>
                <p:spPr>
                  <a:xfrm>
                    <a:off x="4813174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52" name="Ovaal 351"/>
                  <p:cNvSpPr/>
                  <p:nvPr/>
                </p:nvSpPr>
                <p:spPr>
                  <a:xfrm>
                    <a:off x="3489845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53" name="Ovaal 352"/>
                  <p:cNvSpPr/>
                  <p:nvPr/>
                </p:nvSpPr>
                <p:spPr>
                  <a:xfrm>
                    <a:off x="225112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54" name="Ovaal 353"/>
                  <p:cNvSpPr/>
                  <p:nvPr/>
                </p:nvSpPr>
                <p:spPr>
                  <a:xfrm>
                    <a:off x="-31091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55" name="Ovaal 354"/>
                  <p:cNvSpPr/>
                  <p:nvPr/>
                </p:nvSpPr>
                <p:spPr>
                  <a:xfrm>
                    <a:off x="927799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grpSp>
              <p:nvGrpSpPr>
                <p:cNvPr id="341" name="Groep 340"/>
                <p:cNvGrpSpPr/>
                <p:nvPr/>
              </p:nvGrpSpPr>
              <p:grpSpPr>
                <a:xfrm>
                  <a:off x="4049564" y="4127452"/>
                  <a:ext cx="6030923" cy="437005"/>
                  <a:chOff x="1004842" y="3443849"/>
                  <a:chExt cx="8236368" cy="596814"/>
                </a:xfrm>
                <a:scene3d>
                  <a:camera prst="orthographicFront">
                    <a:rot lat="0" lon="0" rev="0"/>
                  </a:camera>
                  <a:lightRig rig="threePt" dir="t">
                    <a:rot lat="0" lon="0" rev="18600000"/>
                  </a:lightRig>
                </a:scene3d>
              </p:grpSpPr>
              <p:sp>
                <p:nvSpPr>
                  <p:cNvPr id="342" name="Ovaal 341"/>
                  <p:cNvSpPr/>
                  <p:nvPr/>
                </p:nvSpPr>
                <p:spPr>
                  <a:xfrm>
                    <a:off x="1004842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3" name="Ovaal 342"/>
                  <p:cNvSpPr/>
                  <p:nvPr/>
                </p:nvSpPr>
                <p:spPr>
                  <a:xfrm>
                    <a:off x="227017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4" name="Ovaal 343"/>
                  <p:cNvSpPr/>
                  <p:nvPr/>
                </p:nvSpPr>
                <p:spPr>
                  <a:xfrm>
                    <a:off x="3556896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5" name="Ovaal 344"/>
                  <p:cNvSpPr/>
                  <p:nvPr/>
                </p:nvSpPr>
                <p:spPr>
                  <a:xfrm>
                    <a:off x="4824620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6" name="Ovaal 345"/>
                  <p:cNvSpPr/>
                  <p:nvPr/>
                </p:nvSpPr>
                <p:spPr>
                  <a:xfrm>
                    <a:off x="6089956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7" name="Ovaal 346"/>
                  <p:cNvSpPr/>
                  <p:nvPr/>
                </p:nvSpPr>
                <p:spPr>
                  <a:xfrm>
                    <a:off x="7376674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8" name="Ovaal 347"/>
                  <p:cNvSpPr/>
                  <p:nvPr/>
                </p:nvSpPr>
                <p:spPr>
                  <a:xfrm>
                    <a:off x="864439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</p:grpSp>
        </p:grpSp>
        <p:grpSp>
          <p:nvGrpSpPr>
            <p:cNvPr id="313" name="Groep 312"/>
            <p:cNvGrpSpPr/>
            <p:nvPr/>
          </p:nvGrpSpPr>
          <p:grpSpPr>
            <a:xfrm rot="10800000">
              <a:off x="6161721" y="5113976"/>
              <a:ext cx="547314" cy="1028412"/>
              <a:chOff x="9429830" y="1235328"/>
              <a:chExt cx="1141741" cy="2145350"/>
            </a:xfrm>
          </p:grpSpPr>
          <p:grpSp>
            <p:nvGrpSpPr>
              <p:cNvPr id="314" name="Groep 313"/>
              <p:cNvGrpSpPr/>
              <p:nvPr/>
            </p:nvGrpSpPr>
            <p:grpSpPr>
              <a:xfrm>
                <a:off x="9539927" y="1235328"/>
                <a:ext cx="904976" cy="2145350"/>
                <a:chOff x="9539927" y="1611984"/>
                <a:chExt cx="904976" cy="1282045"/>
              </a:xfrm>
            </p:grpSpPr>
            <p:cxnSp>
              <p:nvCxnSpPr>
                <p:cNvPr id="333" name="Rechte verbindingslijn 332"/>
                <p:cNvCxnSpPr/>
                <p:nvPr/>
              </p:nvCxnSpPr>
              <p:spPr>
                <a:xfrm>
                  <a:off x="9539927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Rechte verbindingslijn 333"/>
                <p:cNvCxnSpPr/>
                <p:nvPr/>
              </p:nvCxnSpPr>
              <p:spPr>
                <a:xfrm>
                  <a:off x="9766171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Rechte verbindingslijn 334"/>
                <p:cNvCxnSpPr/>
                <p:nvPr/>
              </p:nvCxnSpPr>
              <p:spPr>
                <a:xfrm>
                  <a:off x="9992415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Rechte verbindingslijn 335"/>
                <p:cNvCxnSpPr/>
                <p:nvPr/>
              </p:nvCxnSpPr>
              <p:spPr>
                <a:xfrm>
                  <a:off x="10218659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Rechte verbindingslijn 336"/>
                <p:cNvCxnSpPr/>
                <p:nvPr/>
              </p:nvCxnSpPr>
              <p:spPr>
                <a:xfrm>
                  <a:off x="10444903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5" name="Ovaal 314"/>
              <p:cNvSpPr/>
              <p:nvPr/>
            </p:nvSpPr>
            <p:spPr>
              <a:xfrm>
                <a:off x="9453737" y="3010993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6" name="Ovaal 315"/>
              <p:cNvSpPr/>
              <p:nvPr/>
            </p:nvSpPr>
            <p:spPr>
              <a:xfrm>
                <a:off x="10117925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7" name="Ovaal 316"/>
              <p:cNvSpPr/>
              <p:nvPr/>
            </p:nvSpPr>
            <p:spPr>
              <a:xfrm>
                <a:off x="1034906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8" name="Afgeronde rechthoek 317"/>
              <p:cNvSpPr/>
              <p:nvPr/>
            </p:nvSpPr>
            <p:spPr>
              <a:xfrm>
                <a:off x="9429830" y="2701948"/>
                <a:ext cx="1120700" cy="18714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9" name="Ovaal 318"/>
              <p:cNvSpPr/>
              <p:nvPr/>
            </p:nvSpPr>
            <p:spPr>
              <a:xfrm>
                <a:off x="1012844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0" name="Ovaal 319"/>
              <p:cNvSpPr/>
              <p:nvPr/>
            </p:nvSpPr>
            <p:spPr>
              <a:xfrm>
                <a:off x="1035958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1" name="Afgeronde rechthoek 320"/>
              <p:cNvSpPr/>
              <p:nvPr/>
            </p:nvSpPr>
            <p:spPr>
              <a:xfrm>
                <a:off x="9442271" y="2036297"/>
                <a:ext cx="1107313" cy="18714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2" name="Ovaal 321"/>
              <p:cNvSpPr/>
              <p:nvPr/>
            </p:nvSpPr>
            <p:spPr>
              <a:xfrm>
                <a:off x="10138965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3" name="Ovaal 322"/>
              <p:cNvSpPr/>
              <p:nvPr/>
            </p:nvSpPr>
            <p:spPr>
              <a:xfrm>
                <a:off x="10370103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4" name="Afgeronde rechthoek 323"/>
              <p:cNvSpPr/>
              <p:nvPr/>
            </p:nvSpPr>
            <p:spPr>
              <a:xfrm>
                <a:off x="9430453" y="1393577"/>
                <a:ext cx="1141117" cy="17785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5" name="Ovaal 324"/>
              <p:cNvSpPr/>
              <p:nvPr/>
            </p:nvSpPr>
            <p:spPr>
              <a:xfrm>
                <a:off x="9651804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6" name="Ovaal 325"/>
              <p:cNvSpPr/>
              <p:nvPr/>
            </p:nvSpPr>
            <p:spPr>
              <a:xfrm>
                <a:off x="988294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7" name="Ovaal 326"/>
              <p:cNvSpPr/>
              <p:nvPr/>
            </p:nvSpPr>
            <p:spPr>
              <a:xfrm>
                <a:off x="9465858" y="235680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8" name="Ovaal 327"/>
              <p:cNvSpPr/>
              <p:nvPr/>
            </p:nvSpPr>
            <p:spPr>
              <a:xfrm>
                <a:off x="966392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9" name="Ovaal 328"/>
              <p:cNvSpPr/>
              <p:nvPr/>
            </p:nvSpPr>
            <p:spPr>
              <a:xfrm>
                <a:off x="989506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0" name="Ovaal 329"/>
              <p:cNvSpPr/>
              <p:nvPr/>
            </p:nvSpPr>
            <p:spPr>
              <a:xfrm>
                <a:off x="9477324" y="170262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1" name="Ovaal 330"/>
              <p:cNvSpPr/>
              <p:nvPr/>
            </p:nvSpPr>
            <p:spPr>
              <a:xfrm>
                <a:off x="9675391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2" name="Ovaal 331"/>
              <p:cNvSpPr/>
              <p:nvPr/>
            </p:nvSpPr>
            <p:spPr>
              <a:xfrm>
                <a:off x="9906529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0" animBg="1" advAuto="0"/>
      <p:bldP spid="614" grpId="0" animBg="1" advAuto="0"/>
      <p:bldP spid="616" grpId="0" animBg="1" advAuto="0"/>
      <p:bldP spid="629" grpId="0" animBg="1" advAuto="0"/>
      <p:bldP spid="629" grpId="1" animBg="1" advAuto="0"/>
      <p:bldP spid="637" grpId="0" animBg="1" advAuto="0"/>
      <p:bldP spid="640" grpId="0" animBg="1" advAuto="0"/>
      <p:bldP spid="644" grpId="0" advAuto="0"/>
      <p:bldP spid="662" grpId="0" advAuto="0"/>
      <p:bldP spid="663" grpId="0" animBg="1" advAuto="0"/>
      <p:bldP spid="158" grpId="0" animBg="1" advAuto="0"/>
      <p:bldP spid="158" grpId="1" animBg="1" advAuto="0"/>
      <p:bldP spid="181" grpId="0" animBg="1" advAuto="0"/>
      <p:bldP spid="181" grpId="1" animBg="1" advAuto="0"/>
      <p:bldP spid="205" grpId="0" animBg="1" advAuto="0"/>
      <p:bldP spid="205" grpId="1" animBg="1" advAuto="0"/>
      <p:bldP spid="22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/>
        </p:nvSpPr>
        <p:spPr>
          <a:xfrm>
            <a:off x="0" y="1701478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Optical Lattices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7" name="Ovaal 16"/>
          <p:cNvSpPr/>
          <p:nvPr/>
        </p:nvSpPr>
        <p:spPr>
          <a:xfrm>
            <a:off x="847725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304800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/>
          <p:cNvSpPr/>
          <p:nvPr/>
        </p:nvSpPr>
        <p:spPr>
          <a:xfrm>
            <a:off x="485775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56" y="3205499"/>
            <a:ext cx="8153400" cy="1518770"/>
          </a:xfrm>
          <a:prstGeom prst="rect">
            <a:avLst/>
          </a:prstGeom>
          <a:ln>
            <a:noFill/>
          </a:ln>
        </p:spPr>
      </p:pic>
      <p:sp>
        <p:nvSpPr>
          <p:cNvPr id="2" name="PIJL-RECHTS 1"/>
          <p:cNvSpPr/>
          <p:nvPr/>
        </p:nvSpPr>
        <p:spPr>
          <a:xfrm>
            <a:off x="241513" y="3606768"/>
            <a:ext cx="1018572" cy="4977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-RECHTS 26"/>
          <p:cNvSpPr/>
          <p:nvPr/>
        </p:nvSpPr>
        <p:spPr>
          <a:xfrm rot="10800000">
            <a:off x="10674673" y="3606768"/>
            <a:ext cx="1018572" cy="4977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he Idea of Variational Quantum Simulation…"/>
          <p:cNvSpPr txBox="1"/>
          <p:nvPr/>
        </p:nvSpPr>
        <p:spPr>
          <a:xfrm>
            <a:off x="7096402" y="5968618"/>
            <a:ext cx="509559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Jaksch, PRL, 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81, </a:t>
            </a: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3108 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(1998)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57" name="The Idea of Variational Quantum Simulation…"/>
          <p:cNvSpPr txBox="1"/>
          <p:nvPr/>
        </p:nvSpPr>
        <p:spPr>
          <a:xfrm>
            <a:off x="7130397" y="6350747"/>
            <a:ext cx="509559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Greiner et al., Nature  (2002)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139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18" grpId="0" animBg="1"/>
      <p:bldP spid="19" grpId="0" animBg="1"/>
      <p:bldP spid="2" grpId="0" animBg="1"/>
      <p:bldP spid="27" grpId="0" animBg="1"/>
      <p:bldP spid="49" grpId="0" animBg="1"/>
      <p:bldP spid="5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roup"/>
          <p:cNvGrpSpPr/>
          <p:nvPr/>
        </p:nvGrpSpPr>
        <p:grpSpPr>
          <a:xfrm>
            <a:off x="5264372" y="1434263"/>
            <a:ext cx="1982670" cy="1111523"/>
            <a:chOff x="0" y="-43632"/>
            <a:chExt cx="2819796" cy="1580831"/>
          </a:xfrm>
        </p:grpSpPr>
        <p:sp>
          <p:nvSpPr>
            <p:cNvPr id="854" name="Connection Line"/>
            <p:cNvSpPr/>
            <p:nvPr/>
          </p:nvSpPr>
          <p:spPr>
            <a:xfrm>
              <a:off x="1022290" y="842785"/>
              <a:ext cx="785630" cy="31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36" extrusionOk="0">
                  <a:moveTo>
                    <a:pt x="21600" y="16236"/>
                  </a:moveTo>
                  <a:cubicBezTo>
                    <a:pt x="14236" y="-4392"/>
                    <a:pt x="7036" y="-5364"/>
                    <a:pt x="0" y="13319"/>
                  </a:cubicBezTo>
                </a:path>
              </a:pathLst>
            </a:custGeom>
            <a:noFill/>
            <a:ln w="25400" cap="flat">
              <a:solidFill>
                <a:srgbClr val="FC9204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855" name="Connection Line"/>
            <p:cNvSpPr/>
            <p:nvPr/>
          </p:nvSpPr>
          <p:spPr>
            <a:xfrm>
              <a:off x="1011875" y="1218557"/>
              <a:ext cx="785630" cy="318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36" extrusionOk="0">
                  <a:moveTo>
                    <a:pt x="0" y="0"/>
                  </a:moveTo>
                  <a:cubicBezTo>
                    <a:pt x="7364" y="20628"/>
                    <a:pt x="14564" y="21600"/>
                    <a:pt x="21600" y="2917"/>
                  </a:cubicBezTo>
                </a:path>
              </a:pathLst>
            </a:custGeom>
            <a:noFill/>
            <a:ln w="25400" cap="flat">
              <a:solidFill>
                <a:srgbClr val="FC9204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19" name="Repetitions for expectation value"/>
            <p:cNvSpPr txBox="1"/>
            <p:nvPr/>
          </p:nvSpPr>
          <p:spPr>
            <a:xfrm>
              <a:off x="0" y="-43632"/>
              <a:ext cx="2819796" cy="915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lnSpc>
                  <a:spcPct val="120000"/>
                </a:lnSpc>
                <a:defRPr sz="2200">
                  <a:solidFill>
                    <a:srgbClr val="063100"/>
                  </a:solidFill>
                </a:defRPr>
              </a:lvl1pPr>
            </a:lstStyle>
            <a:p>
              <a:pPr algn="ctr" defTabSz="410751" hangingPunct="0"/>
              <a:r>
                <a:rPr sz="1547" kern="0">
                  <a:sym typeface="Helvetica Light"/>
                </a:rPr>
                <a:t>Repetitions for expectation value     </a:t>
              </a:r>
            </a:p>
          </p:txBody>
        </p:sp>
      </p:grpSp>
      <p:sp>
        <p:nvSpPr>
          <p:cNvPr id="728" name="Rectangle"/>
          <p:cNvSpPr/>
          <p:nvPr/>
        </p:nvSpPr>
        <p:spPr>
          <a:xfrm>
            <a:off x="8066532" y="2442888"/>
            <a:ext cx="1334046" cy="1767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732" name="Group"/>
          <p:cNvGrpSpPr/>
          <p:nvPr/>
        </p:nvGrpSpPr>
        <p:grpSpPr>
          <a:xfrm>
            <a:off x="9186741" y="2375598"/>
            <a:ext cx="183257" cy="184859"/>
            <a:chOff x="0" y="0"/>
            <a:chExt cx="260630" cy="262909"/>
          </a:xfrm>
        </p:grpSpPr>
        <p:sp>
          <p:nvSpPr>
            <p:cNvPr id="729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30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31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736" name="Group"/>
          <p:cNvGrpSpPr/>
          <p:nvPr/>
        </p:nvGrpSpPr>
        <p:grpSpPr>
          <a:xfrm>
            <a:off x="8974709" y="2375598"/>
            <a:ext cx="183257" cy="184859"/>
            <a:chOff x="0" y="0"/>
            <a:chExt cx="260630" cy="262909"/>
          </a:xfrm>
        </p:grpSpPr>
        <p:sp>
          <p:nvSpPr>
            <p:cNvPr id="733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34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35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740" name="Group"/>
          <p:cNvGrpSpPr/>
          <p:nvPr/>
        </p:nvGrpSpPr>
        <p:grpSpPr>
          <a:xfrm>
            <a:off x="8761974" y="2375598"/>
            <a:ext cx="183257" cy="184859"/>
            <a:chOff x="0" y="0"/>
            <a:chExt cx="260630" cy="262909"/>
          </a:xfrm>
        </p:grpSpPr>
        <p:sp>
          <p:nvSpPr>
            <p:cNvPr id="737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38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39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744" name="Group"/>
          <p:cNvGrpSpPr/>
          <p:nvPr/>
        </p:nvGrpSpPr>
        <p:grpSpPr>
          <a:xfrm>
            <a:off x="8547584" y="2375598"/>
            <a:ext cx="183257" cy="184859"/>
            <a:chOff x="0" y="0"/>
            <a:chExt cx="260630" cy="262909"/>
          </a:xfrm>
        </p:grpSpPr>
        <p:sp>
          <p:nvSpPr>
            <p:cNvPr id="741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42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43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748" name="Group"/>
          <p:cNvGrpSpPr/>
          <p:nvPr/>
        </p:nvGrpSpPr>
        <p:grpSpPr>
          <a:xfrm>
            <a:off x="8336253" y="2375598"/>
            <a:ext cx="183257" cy="184859"/>
            <a:chOff x="0" y="0"/>
            <a:chExt cx="260630" cy="262909"/>
          </a:xfrm>
        </p:grpSpPr>
        <p:sp>
          <p:nvSpPr>
            <p:cNvPr id="745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46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47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752" name="Group"/>
          <p:cNvGrpSpPr/>
          <p:nvPr/>
        </p:nvGrpSpPr>
        <p:grpSpPr>
          <a:xfrm>
            <a:off x="8109959" y="2375598"/>
            <a:ext cx="183257" cy="184859"/>
            <a:chOff x="0" y="0"/>
            <a:chExt cx="260630" cy="262909"/>
          </a:xfrm>
        </p:grpSpPr>
        <p:sp>
          <p:nvSpPr>
            <p:cNvPr id="749" name="Circle"/>
            <p:cNvSpPr/>
            <p:nvPr/>
          </p:nvSpPr>
          <p:spPr>
            <a:xfrm>
              <a:off x="16015" y="0"/>
              <a:ext cx="228601" cy="228600"/>
            </a:xfrm>
            <a:prstGeom prst="ellips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50" name="Line"/>
            <p:cNvSpPr/>
            <p:nvPr/>
          </p:nvSpPr>
          <p:spPr>
            <a:xfrm>
              <a:off x="15334" y="114300"/>
              <a:ext cx="229962" cy="0"/>
            </a:xfrm>
            <a:prstGeom prst="line">
              <a:avLst/>
            </a:prstGeom>
            <a:noFill/>
            <a:ln w="25400" cap="flat">
              <a:solidFill>
                <a:srgbClr val="063133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51" name="Rectangle"/>
            <p:cNvSpPr/>
            <p:nvPr/>
          </p:nvSpPr>
          <p:spPr>
            <a:xfrm>
              <a:off x="0" y="125450"/>
              <a:ext cx="260631" cy="137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753" name="Rectangle"/>
          <p:cNvSpPr/>
          <p:nvPr/>
        </p:nvSpPr>
        <p:spPr>
          <a:xfrm>
            <a:off x="7410587" y="1885671"/>
            <a:ext cx="2652546" cy="3695050"/>
          </a:xfrm>
          <a:prstGeom prst="rect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54" name="Line"/>
          <p:cNvSpPr/>
          <p:nvPr/>
        </p:nvSpPr>
        <p:spPr>
          <a:xfrm flipV="1">
            <a:off x="6953796" y="1880202"/>
            <a:ext cx="457270" cy="1172827"/>
          </a:xfrm>
          <a:prstGeom prst="line">
            <a:avLst/>
          </a:prstGeom>
          <a:ln w="25400">
            <a:solidFill>
              <a:srgbClr val="0631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55" name="Line"/>
          <p:cNvSpPr/>
          <p:nvPr/>
        </p:nvSpPr>
        <p:spPr>
          <a:xfrm flipH="1" flipV="1">
            <a:off x="6953796" y="4410281"/>
            <a:ext cx="457270" cy="1172827"/>
          </a:xfrm>
          <a:prstGeom prst="line">
            <a:avLst/>
          </a:prstGeom>
          <a:ln w="25400">
            <a:solidFill>
              <a:srgbClr val="0631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56" name="Rounded Rectangle"/>
          <p:cNvSpPr/>
          <p:nvPr/>
        </p:nvSpPr>
        <p:spPr>
          <a:xfrm>
            <a:off x="7990327" y="2742532"/>
            <a:ext cx="1493066" cy="2050773"/>
          </a:xfrm>
          <a:prstGeom prst="roundRect">
            <a:avLst>
              <a:gd name="adj" fmla="val 14437"/>
            </a:avLst>
          </a:prstGeom>
          <a:solidFill>
            <a:srgbClr val="A6AAA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5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358508" y="3602719"/>
            <a:ext cx="750094" cy="330399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Line"/>
          <p:cNvSpPr/>
          <p:nvPr/>
        </p:nvSpPr>
        <p:spPr>
          <a:xfrm flipV="1">
            <a:off x="8201587" y="2463386"/>
            <a:ext cx="1" cy="283870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75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410915" y="2496394"/>
            <a:ext cx="594690" cy="217857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Line"/>
          <p:cNvSpPr/>
          <p:nvPr/>
        </p:nvSpPr>
        <p:spPr>
          <a:xfrm flipV="1">
            <a:off x="8212087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61" name="Line"/>
          <p:cNvSpPr/>
          <p:nvPr/>
        </p:nvSpPr>
        <p:spPr>
          <a:xfrm flipV="1">
            <a:off x="8425650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62" name="Line"/>
          <p:cNvSpPr/>
          <p:nvPr/>
        </p:nvSpPr>
        <p:spPr>
          <a:xfrm flipV="1">
            <a:off x="8639212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63" name="Line"/>
          <p:cNvSpPr/>
          <p:nvPr/>
        </p:nvSpPr>
        <p:spPr>
          <a:xfrm flipV="1">
            <a:off x="8852775" y="4791154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64" name="Line"/>
          <p:cNvSpPr/>
          <p:nvPr/>
        </p:nvSpPr>
        <p:spPr>
          <a:xfrm flipV="1">
            <a:off x="9066337" y="4793451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65" name="Line"/>
          <p:cNvSpPr/>
          <p:nvPr/>
        </p:nvSpPr>
        <p:spPr>
          <a:xfrm flipV="1">
            <a:off x="9278369" y="4790466"/>
            <a:ext cx="1" cy="250864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772" name="Group"/>
          <p:cNvGrpSpPr/>
          <p:nvPr/>
        </p:nvGrpSpPr>
        <p:grpSpPr>
          <a:xfrm>
            <a:off x="8131550" y="5087704"/>
            <a:ext cx="1233311" cy="164410"/>
            <a:chOff x="0" y="0"/>
            <a:chExt cx="1754041" cy="233825"/>
          </a:xfrm>
        </p:grpSpPr>
        <p:pic>
          <p:nvPicPr>
            <p:cNvPr id="766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46018" cy="233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03733" y="424"/>
              <a:ext cx="246018" cy="233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8" name="Circle"/>
            <p:cNvSpPr/>
            <p:nvPr/>
          </p:nvSpPr>
          <p:spPr>
            <a:xfrm>
              <a:off x="1006692" y="97650"/>
              <a:ext cx="38101" cy="38101"/>
            </a:xfrm>
            <a:prstGeom prst="ellipse">
              <a:avLst/>
            </a:prstGeom>
            <a:blipFill rotWithShape="1">
              <a:blip r:embed="rId1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69" name="Circle"/>
            <p:cNvSpPr/>
            <p:nvPr/>
          </p:nvSpPr>
          <p:spPr>
            <a:xfrm>
              <a:off x="702958" y="97650"/>
              <a:ext cx="38101" cy="38101"/>
            </a:xfrm>
            <a:prstGeom prst="ellipse">
              <a:avLst/>
            </a:prstGeom>
            <a:blipFill rotWithShape="1">
              <a:blip r:embed="rId1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70" name="Circle"/>
            <p:cNvSpPr/>
            <p:nvPr/>
          </p:nvSpPr>
          <p:spPr>
            <a:xfrm>
              <a:off x="1310425" y="97650"/>
              <a:ext cx="38101" cy="38101"/>
            </a:xfrm>
            <a:prstGeom prst="ellipse">
              <a:avLst/>
            </a:prstGeom>
            <a:blipFill rotWithShape="1">
              <a:blip r:embed="rId1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771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508024" y="424"/>
              <a:ext cx="246018" cy="233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Line"/>
          <p:cNvSpPr/>
          <p:nvPr/>
        </p:nvSpPr>
        <p:spPr>
          <a:xfrm flipV="1">
            <a:off x="8428667" y="2457562"/>
            <a:ext cx="1" cy="283870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74" name="Line"/>
          <p:cNvSpPr/>
          <p:nvPr/>
        </p:nvSpPr>
        <p:spPr>
          <a:xfrm flipV="1">
            <a:off x="8640742" y="2457377"/>
            <a:ext cx="1" cy="283871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75" name="Line"/>
          <p:cNvSpPr/>
          <p:nvPr/>
        </p:nvSpPr>
        <p:spPr>
          <a:xfrm flipV="1">
            <a:off x="8852774" y="2457377"/>
            <a:ext cx="1" cy="283871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76" name="Line"/>
          <p:cNvSpPr/>
          <p:nvPr/>
        </p:nvSpPr>
        <p:spPr>
          <a:xfrm flipV="1">
            <a:off x="9066337" y="2457377"/>
            <a:ext cx="1" cy="283871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77" name="Line"/>
          <p:cNvSpPr/>
          <p:nvPr/>
        </p:nvSpPr>
        <p:spPr>
          <a:xfrm flipV="1">
            <a:off x="9278369" y="2462027"/>
            <a:ext cx="1" cy="283870"/>
          </a:xfrm>
          <a:prstGeom prst="line">
            <a:avLst/>
          </a:prstGeom>
          <a:ln w="25400">
            <a:solidFill>
              <a:srgbClr val="06313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787" name="Group"/>
          <p:cNvGrpSpPr/>
          <p:nvPr/>
        </p:nvGrpSpPr>
        <p:grpSpPr>
          <a:xfrm>
            <a:off x="2845852" y="2848522"/>
            <a:ext cx="2669977" cy="217857"/>
            <a:chOff x="0" y="0"/>
            <a:chExt cx="3797300" cy="309840"/>
          </a:xfrm>
        </p:grpSpPr>
        <p:sp>
          <p:nvSpPr>
            <p:cNvPr id="784" name="Line"/>
            <p:cNvSpPr/>
            <p:nvPr/>
          </p:nvSpPr>
          <p:spPr>
            <a:xfrm flipV="1">
              <a:off x="10687" y="0"/>
              <a:ext cx="1" cy="30984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85" name="Line"/>
            <p:cNvSpPr/>
            <p:nvPr/>
          </p:nvSpPr>
          <p:spPr>
            <a:xfrm>
              <a:off x="0" y="11579"/>
              <a:ext cx="3797300" cy="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86" name="Line"/>
            <p:cNvSpPr/>
            <p:nvPr/>
          </p:nvSpPr>
          <p:spPr>
            <a:xfrm>
              <a:off x="3785888" y="5229"/>
              <a:ext cx="1" cy="279679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arrow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grpSp>
        <p:nvGrpSpPr>
          <p:cNvPr id="794" name="Group"/>
          <p:cNvGrpSpPr/>
          <p:nvPr/>
        </p:nvGrpSpPr>
        <p:grpSpPr>
          <a:xfrm>
            <a:off x="8125880" y="5084882"/>
            <a:ext cx="1240185" cy="174518"/>
            <a:chOff x="0" y="0"/>
            <a:chExt cx="1763818" cy="248201"/>
          </a:xfrm>
        </p:grpSpPr>
        <p:pic>
          <p:nvPicPr>
            <p:cNvPr id="788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6901"/>
              <a:ext cx="254000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509818" y="5918"/>
              <a:ext cx="254001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0" name="Circle"/>
            <p:cNvSpPr/>
            <p:nvPr/>
          </p:nvSpPr>
          <p:spPr>
            <a:xfrm>
              <a:off x="1015367" y="101600"/>
              <a:ext cx="38101" cy="38100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91" name="Circle"/>
            <p:cNvSpPr/>
            <p:nvPr/>
          </p:nvSpPr>
          <p:spPr>
            <a:xfrm>
              <a:off x="711634" y="101600"/>
              <a:ext cx="38101" cy="38100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92" name="Circle"/>
            <p:cNvSpPr/>
            <p:nvPr/>
          </p:nvSpPr>
          <p:spPr>
            <a:xfrm>
              <a:off x="1319100" y="101600"/>
              <a:ext cx="38101" cy="38100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793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05261" y="0"/>
              <a:ext cx="254001" cy="24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6" name="measurements"/>
          <p:cNvSpPr txBox="1"/>
          <p:nvPr/>
        </p:nvSpPr>
        <p:spPr>
          <a:xfrm>
            <a:off x="3645755" y="4596778"/>
            <a:ext cx="291618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406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measurements</a:t>
            </a:r>
          </a:p>
        </p:txBody>
      </p:sp>
      <p:pic>
        <p:nvPicPr>
          <p:cNvPr id="807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728285" y="1588112"/>
            <a:ext cx="375048" cy="24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308612" y="3342447"/>
            <a:ext cx="441575" cy="283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Afbeelding 16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79" y="2445609"/>
            <a:ext cx="322597" cy="303950"/>
          </a:xfrm>
          <a:prstGeom prst="rect">
            <a:avLst/>
          </a:prstGeom>
        </p:spPr>
      </p:pic>
      <p:pic>
        <p:nvPicPr>
          <p:cNvPr id="166" name="Afbeelding 1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4601" y="5333622"/>
            <a:ext cx="186548" cy="1599840"/>
          </a:xfrm>
          <a:prstGeom prst="rect">
            <a:avLst/>
          </a:prstGeom>
        </p:spPr>
      </p:pic>
      <p:pic>
        <p:nvPicPr>
          <p:cNvPr id="168" name="Afbeelding 16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9608" y="5452833"/>
            <a:ext cx="155078" cy="132994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38" y="6322383"/>
            <a:ext cx="324148" cy="34156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28" y="6282821"/>
            <a:ext cx="330845" cy="340221"/>
          </a:xfrm>
          <a:prstGeom prst="rect">
            <a:avLst/>
          </a:prstGeom>
        </p:spPr>
      </p:pic>
      <p:grpSp>
        <p:nvGrpSpPr>
          <p:cNvPr id="173" name="Group"/>
          <p:cNvGrpSpPr/>
          <p:nvPr/>
        </p:nvGrpSpPr>
        <p:grpSpPr>
          <a:xfrm>
            <a:off x="7323812" y="797843"/>
            <a:ext cx="2801919" cy="912346"/>
            <a:chOff x="-68302" y="-11258"/>
            <a:chExt cx="3984951" cy="1297558"/>
          </a:xfrm>
        </p:grpSpPr>
        <p:pic>
          <p:nvPicPr>
            <p:cNvPr id="174" name="Ions_black.png" descr="Ions_black.pn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378080"/>
              <a:ext cx="391664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ion chain.jpg" descr="ion chain.jpg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463837" y="378080"/>
              <a:ext cx="483999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ion chain.jpg" descr="ion chain.jpg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3432826" y="383811"/>
              <a:ext cx="473836" cy="534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-1"/>
            <p:cNvSpPr txBox="1"/>
            <p:nvPr/>
          </p:nvSpPr>
          <p:spPr>
            <a:xfrm>
              <a:off x="-68302" y="-891"/>
              <a:ext cx="588373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78" name="-1"/>
            <p:cNvSpPr txBox="1"/>
            <p:nvPr/>
          </p:nvSpPr>
          <p:spPr>
            <a:xfrm>
              <a:off x="538436" y="-11258"/>
              <a:ext cx="426711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79" name="-1"/>
            <p:cNvSpPr txBox="1"/>
            <p:nvPr/>
          </p:nvSpPr>
          <p:spPr>
            <a:xfrm>
              <a:off x="1021609" y="-193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80" name="-1"/>
            <p:cNvSpPr txBox="1"/>
            <p:nvPr/>
          </p:nvSpPr>
          <p:spPr>
            <a:xfrm>
              <a:off x="2022946" y="-193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181" name="+1"/>
            <p:cNvSpPr txBox="1"/>
            <p:nvPr/>
          </p:nvSpPr>
          <p:spPr>
            <a:xfrm>
              <a:off x="2945251" y="-1938"/>
              <a:ext cx="446905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82" name="+1"/>
            <p:cNvSpPr txBox="1"/>
            <p:nvPr/>
          </p:nvSpPr>
          <p:spPr>
            <a:xfrm>
              <a:off x="3454174" y="-1938"/>
              <a:ext cx="40199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83" name="+1"/>
            <p:cNvSpPr txBox="1"/>
            <p:nvPr/>
          </p:nvSpPr>
          <p:spPr>
            <a:xfrm>
              <a:off x="1550766" y="-1938"/>
              <a:ext cx="404725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+1</a:t>
              </a:r>
            </a:p>
          </p:txBody>
        </p:sp>
        <p:sp>
          <p:nvSpPr>
            <p:cNvPr id="184" name="-1"/>
            <p:cNvSpPr txBox="1"/>
            <p:nvPr/>
          </p:nvSpPr>
          <p:spPr>
            <a:xfrm>
              <a:off x="2501328" y="7618"/>
              <a:ext cx="367120" cy="410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0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406" kern="0">
                  <a:solidFill>
                    <a:srgbClr val="000000"/>
                  </a:solidFill>
                </a:rPr>
                <a:t>-1</a:t>
              </a:r>
            </a:p>
          </p:txBody>
        </p:sp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66487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555604" y="980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588275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2546235" y="973450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034881" y="981499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3523694" y="967061"/>
              <a:ext cx="2921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1063186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Image" descr="Image"/>
            <p:cNvPicPr>
              <a:picLocks noChangeAspect="1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2100319" y="981499"/>
              <a:ext cx="3048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ion chain.jpg" descr="ion chain.jpg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2886812" y="378080"/>
              <a:ext cx="483998" cy="5459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9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2625709" y="1916534"/>
            <a:ext cx="160735" cy="1518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0" name="Afgeronde rechthoek 149"/>
          <p:cNvSpPr/>
          <p:nvPr/>
        </p:nvSpPr>
        <p:spPr>
          <a:xfrm>
            <a:off x="3983040" y="3070696"/>
            <a:ext cx="3081171" cy="1545461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accent4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64000"/>
                </a:schemeClr>
              </a:gs>
            </a:gsLst>
            <a:lin ang="7200000" scaled="0"/>
          </a:gra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1" name="Afgeronde rechthoek 150"/>
          <p:cNvSpPr/>
          <p:nvPr/>
        </p:nvSpPr>
        <p:spPr>
          <a:xfrm>
            <a:off x="1919032" y="3084910"/>
            <a:ext cx="1936702" cy="1565933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7200000" scaled="0"/>
          </a:gra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2" name="Picture 35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99" y="3222617"/>
            <a:ext cx="1628561" cy="13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" name="What is          for a given parameter vector      ?"/>
          <p:cNvSpPr txBox="1"/>
          <p:nvPr/>
        </p:nvSpPr>
        <p:spPr>
          <a:xfrm>
            <a:off x="1045773" y="1389439"/>
            <a:ext cx="1982669" cy="929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lnSpc>
                <a:spcPct val="120000"/>
              </a:lnSpc>
              <a:defRPr sz="2200">
                <a:solidFill>
                  <a:srgbClr val="063100"/>
                </a:solidFill>
              </a:defRPr>
            </a:lvl1pPr>
          </a:lstStyle>
          <a:p>
            <a:pPr algn="ctr" defTabSz="410751" hangingPunct="0"/>
            <a:r>
              <a:rPr sz="1547" kern="0">
                <a:sym typeface="Helvetica Light"/>
              </a:rPr>
              <a:t>What is          for a given parameter vector      ?       </a:t>
            </a:r>
          </a:p>
        </p:txBody>
      </p:sp>
      <p:pic>
        <p:nvPicPr>
          <p:cNvPr id="226" name="Thought-Bubble-PNG.png" descr="Thought-Bubble-PNG.png"/>
          <p:cNvPicPr>
            <a:picLocks noChangeAspect="1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 flipH="1">
            <a:off x="783610" y="998879"/>
            <a:ext cx="2443412" cy="23662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27" name="Group"/>
          <p:cNvGrpSpPr/>
          <p:nvPr/>
        </p:nvGrpSpPr>
        <p:grpSpPr>
          <a:xfrm>
            <a:off x="2874496" y="2228899"/>
            <a:ext cx="6433217" cy="2663247"/>
            <a:chOff x="25993" y="37237"/>
            <a:chExt cx="9149463" cy="3787727"/>
          </a:xfrm>
        </p:grpSpPr>
        <p:sp>
          <p:nvSpPr>
            <p:cNvPr id="228" name="Line"/>
            <p:cNvSpPr/>
            <p:nvPr/>
          </p:nvSpPr>
          <p:spPr>
            <a:xfrm flipV="1">
              <a:off x="7602300" y="38099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29" name="Line"/>
            <p:cNvSpPr/>
            <p:nvPr/>
          </p:nvSpPr>
          <p:spPr>
            <a:xfrm flipV="1">
              <a:off x="7924140" y="38099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0" name="Line"/>
            <p:cNvSpPr/>
            <p:nvPr/>
          </p:nvSpPr>
          <p:spPr>
            <a:xfrm flipV="1">
              <a:off x="8224699" y="38598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1" name="Line"/>
            <p:cNvSpPr/>
            <p:nvPr/>
          </p:nvSpPr>
          <p:spPr>
            <a:xfrm flipV="1">
              <a:off x="8529610" y="38598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2" name="Line"/>
            <p:cNvSpPr/>
            <p:nvPr/>
          </p:nvSpPr>
          <p:spPr>
            <a:xfrm flipV="1">
              <a:off x="8832166" y="38099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3" name="Line"/>
            <p:cNvSpPr/>
            <p:nvPr/>
          </p:nvSpPr>
          <p:spPr>
            <a:xfrm flipV="1">
              <a:off x="9133722" y="38598"/>
              <a:ext cx="1" cy="195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oval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4" name="Line"/>
            <p:cNvSpPr/>
            <p:nvPr/>
          </p:nvSpPr>
          <p:spPr>
            <a:xfrm>
              <a:off x="6910329" y="49660"/>
              <a:ext cx="2265127" cy="1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5" name="Line"/>
            <p:cNvSpPr/>
            <p:nvPr/>
          </p:nvSpPr>
          <p:spPr>
            <a:xfrm flipH="1" flipV="1">
              <a:off x="6917596" y="37237"/>
              <a:ext cx="14285" cy="3787727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6" name="Line"/>
            <p:cNvSpPr/>
            <p:nvPr/>
          </p:nvSpPr>
          <p:spPr>
            <a:xfrm>
              <a:off x="25993" y="3815469"/>
              <a:ext cx="6915648" cy="1718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237" name="Line"/>
            <p:cNvSpPr/>
            <p:nvPr/>
          </p:nvSpPr>
          <p:spPr>
            <a:xfrm flipH="1" flipV="1">
              <a:off x="38261" y="3510034"/>
              <a:ext cx="17" cy="291986"/>
            </a:xfrm>
            <a:prstGeom prst="line">
              <a:avLst/>
            </a:prstGeom>
            <a:noFill/>
            <a:ln w="25400" cap="flat">
              <a:solidFill>
                <a:srgbClr val="FC9204"/>
              </a:solidFill>
              <a:prstDash val="solid"/>
              <a:miter lim="400000"/>
              <a:tailEnd type="arrow" w="med" len="sm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sp>
        <p:nvSpPr>
          <p:cNvPr id="250" name="McClean, et al. New Journal of Physics (2016): 023023"/>
          <p:cNvSpPr txBox="1"/>
          <p:nvPr/>
        </p:nvSpPr>
        <p:spPr>
          <a:xfrm>
            <a:off x="7565723" y="6502042"/>
            <a:ext cx="4451804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200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sz="1406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McClean, et al. </a:t>
            </a:r>
            <a:r>
              <a:rPr sz="1406" i="1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New Journal of Physics </a:t>
            </a:r>
            <a:r>
              <a:rPr sz="1406" kern="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(2016): 023023</a:t>
            </a:r>
          </a:p>
        </p:txBody>
      </p:sp>
      <p:sp>
        <p:nvSpPr>
          <p:cNvPr id="251" name="Farhi et al.. arXiv:1411.4028 (2014)."/>
          <p:cNvSpPr txBox="1"/>
          <p:nvPr/>
        </p:nvSpPr>
        <p:spPr>
          <a:xfrm>
            <a:off x="7583576" y="6254376"/>
            <a:ext cx="443395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2000">
                <a:solidFill>
                  <a:srgbClr val="063133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sz="1406" kern="0"/>
              <a:t>Farhi et al.. arXiv:1411.4028 (2014).</a:t>
            </a:r>
          </a:p>
        </p:txBody>
      </p:sp>
      <p:grpSp>
        <p:nvGrpSpPr>
          <p:cNvPr id="252" name="Groep 251"/>
          <p:cNvGrpSpPr/>
          <p:nvPr/>
        </p:nvGrpSpPr>
        <p:grpSpPr>
          <a:xfrm>
            <a:off x="3446337" y="6242103"/>
            <a:ext cx="895679" cy="1092023"/>
            <a:chOff x="148965" y="5366252"/>
            <a:chExt cx="1178339" cy="1436646"/>
          </a:xfrm>
        </p:grpSpPr>
        <p:sp>
          <p:nvSpPr>
            <p:cNvPr id="253" name="Boog 252"/>
            <p:cNvSpPr/>
            <p:nvPr/>
          </p:nvSpPr>
          <p:spPr>
            <a:xfrm>
              <a:off x="148965" y="5590148"/>
              <a:ext cx="526606" cy="1212750"/>
            </a:xfrm>
            <a:prstGeom prst="arc">
              <a:avLst>
                <a:gd name="adj1" fmla="val 16200000"/>
                <a:gd name="adj2" fmla="val 18175799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4" name="Boog 253"/>
            <p:cNvSpPr/>
            <p:nvPr/>
          </p:nvSpPr>
          <p:spPr>
            <a:xfrm flipH="1">
              <a:off x="620939" y="5366252"/>
              <a:ext cx="706365" cy="993892"/>
            </a:xfrm>
            <a:prstGeom prst="arc">
              <a:avLst>
                <a:gd name="adj1" fmla="val 16955023"/>
                <a:gd name="adj2" fmla="val 0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97" name="Afbeelding 19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55" y="5444638"/>
            <a:ext cx="2003840" cy="556447"/>
          </a:xfrm>
          <a:prstGeom prst="rect">
            <a:avLst/>
          </a:prstGeom>
        </p:spPr>
      </p:pic>
      <p:pic>
        <p:nvPicPr>
          <p:cNvPr id="199" name="Afbeelding 19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21" y="5408395"/>
            <a:ext cx="689818" cy="341561"/>
          </a:xfrm>
          <a:prstGeom prst="rect">
            <a:avLst/>
          </a:prstGeom>
        </p:spPr>
      </p:pic>
      <p:pic>
        <p:nvPicPr>
          <p:cNvPr id="200" name="Afbeelding 19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00" y="5523751"/>
            <a:ext cx="1933722" cy="231785"/>
          </a:xfrm>
          <a:prstGeom prst="rect">
            <a:avLst/>
          </a:prstGeom>
        </p:spPr>
      </p:pic>
      <p:grpSp>
        <p:nvGrpSpPr>
          <p:cNvPr id="815" name="Group"/>
          <p:cNvGrpSpPr/>
          <p:nvPr/>
        </p:nvGrpSpPr>
        <p:grpSpPr>
          <a:xfrm>
            <a:off x="1546372" y="5010718"/>
            <a:ext cx="5448455" cy="1222583"/>
            <a:chOff x="0" y="0"/>
            <a:chExt cx="7748912" cy="1738783"/>
          </a:xfrm>
        </p:grpSpPr>
        <p:sp>
          <p:nvSpPr>
            <p:cNvPr id="809" name="Rectangle"/>
            <p:cNvSpPr/>
            <p:nvPr/>
          </p:nvSpPr>
          <p:spPr>
            <a:xfrm>
              <a:off x="0" y="0"/>
              <a:ext cx="7748912" cy="715848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10" name="Expectation value for one point in parameter space"/>
            <p:cNvSpPr txBox="1"/>
            <p:nvPr/>
          </p:nvSpPr>
          <p:spPr>
            <a:xfrm>
              <a:off x="45815" y="104991"/>
              <a:ext cx="7074391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algn="ctr" defTabSz="410751" hangingPunct="0"/>
              <a:r>
                <a:rPr sz="1687" kern="0">
                  <a:solidFill>
                    <a:srgbClr val="000000"/>
                  </a:solidFill>
                </a:rPr>
                <a:t>Expectation value for one point in parameter space </a:t>
              </a:r>
            </a:p>
          </p:txBody>
        </p:sp>
        <p:sp>
          <p:nvSpPr>
            <p:cNvPr id="811" name="Rectangle"/>
            <p:cNvSpPr/>
            <p:nvPr/>
          </p:nvSpPr>
          <p:spPr>
            <a:xfrm>
              <a:off x="0" y="671982"/>
              <a:ext cx="7748912" cy="1066801"/>
            </a:xfrm>
            <a:prstGeom prst="rect">
              <a:avLst/>
            </a:prstGeom>
            <a:solidFill>
              <a:srgbClr val="E5E6E7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812" name="Image" descr="Image"/>
            <p:cNvPicPr>
              <a:picLocks noChangeAspect="1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7210884" y="213907"/>
              <a:ext cx="283309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3" name="Image" descr="Image"/>
            <p:cNvPicPr>
              <a:picLocks noChangeAspect="1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3341554" y="926678"/>
              <a:ext cx="3587518" cy="518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" name="Afbeelding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20" y="5661847"/>
            <a:ext cx="1940388" cy="352451"/>
          </a:xfrm>
          <a:prstGeom prst="rect">
            <a:avLst/>
          </a:prstGeom>
        </p:spPr>
      </p:pic>
      <p:grpSp>
        <p:nvGrpSpPr>
          <p:cNvPr id="299" name="Groep 298"/>
          <p:cNvGrpSpPr/>
          <p:nvPr/>
        </p:nvGrpSpPr>
        <p:grpSpPr>
          <a:xfrm>
            <a:off x="4158131" y="3250589"/>
            <a:ext cx="2575593" cy="1163973"/>
            <a:chOff x="4133442" y="4983568"/>
            <a:chExt cx="2575593" cy="1163973"/>
          </a:xfrm>
        </p:grpSpPr>
        <p:grpSp>
          <p:nvGrpSpPr>
            <p:cNvPr id="300" name="Groep 299"/>
            <p:cNvGrpSpPr/>
            <p:nvPr/>
          </p:nvGrpSpPr>
          <p:grpSpPr>
            <a:xfrm>
              <a:off x="4133442" y="4983568"/>
              <a:ext cx="1828924" cy="1163973"/>
              <a:chOff x="6465937" y="1662872"/>
              <a:chExt cx="1828924" cy="1163973"/>
            </a:xfrm>
          </p:grpSpPr>
          <p:pic>
            <p:nvPicPr>
              <p:cNvPr id="326" name="Image" descr="Image"/>
              <p:cNvPicPr>
                <a:picLocks noChangeAspect="1"/>
              </p:cNvPicPr>
              <p:nvPr/>
            </p:nvPicPr>
            <p:blipFill>
              <a:blip r:embed="rId42">
                <a:extLst/>
              </a:blip>
              <a:stretch>
                <a:fillRect/>
              </a:stretch>
            </p:blipFill>
            <p:spPr>
              <a:xfrm>
                <a:off x="6737908" y="2299982"/>
                <a:ext cx="1321405" cy="526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27" name="Groep 326"/>
              <p:cNvGrpSpPr/>
              <p:nvPr/>
            </p:nvGrpSpPr>
            <p:grpSpPr>
              <a:xfrm>
                <a:off x="6465937" y="1662872"/>
                <a:ext cx="1828924" cy="625832"/>
                <a:chOff x="2896678" y="3019230"/>
                <a:chExt cx="8286655" cy="2637745"/>
              </a:xfrm>
            </p:grpSpPr>
            <p:grpSp>
              <p:nvGrpSpPr>
                <p:cNvPr id="328" name="Groep 327"/>
                <p:cNvGrpSpPr/>
                <p:nvPr/>
              </p:nvGrpSpPr>
              <p:grpSpPr>
                <a:xfrm>
                  <a:off x="2896678" y="3019230"/>
                  <a:ext cx="8286655" cy="2637745"/>
                  <a:chOff x="-310918" y="1972660"/>
                  <a:chExt cx="10978823" cy="3494696"/>
                </a:xfrm>
              </p:grpSpPr>
              <p:sp>
                <p:nvSpPr>
                  <p:cNvPr id="337" name="Ovaal 336"/>
                  <p:cNvSpPr/>
                  <p:nvPr/>
                </p:nvSpPr>
                <p:spPr>
                  <a:xfrm>
                    <a:off x="7217702" y="2017153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8" name="Ovaal 337"/>
                  <p:cNvSpPr/>
                  <p:nvPr/>
                </p:nvSpPr>
                <p:spPr>
                  <a:xfrm>
                    <a:off x="6051891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9" name="Ovaal 338"/>
                  <p:cNvSpPr/>
                  <p:nvPr/>
                </p:nvSpPr>
                <p:spPr>
                  <a:xfrm>
                    <a:off x="4813174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0" name="Ovaal 339"/>
                  <p:cNvSpPr/>
                  <p:nvPr/>
                </p:nvSpPr>
                <p:spPr>
                  <a:xfrm>
                    <a:off x="3489845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1" name="Ovaal 340"/>
                  <p:cNvSpPr/>
                  <p:nvPr/>
                </p:nvSpPr>
                <p:spPr>
                  <a:xfrm>
                    <a:off x="225112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2" name="Ovaal 341"/>
                  <p:cNvSpPr/>
                  <p:nvPr/>
                </p:nvSpPr>
                <p:spPr>
                  <a:xfrm>
                    <a:off x="-31091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43" name="Ovaal 342"/>
                  <p:cNvSpPr/>
                  <p:nvPr/>
                </p:nvSpPr>
                <p:spPr>
                  <a:xfrm>
                    <a:off x="927799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grpSp>
              <p:nvGrpSpPr>
                <p:cNvPr id="329" name="Groep 328"/>
                <p:cNvGrpSpPr/>
                <p:nvPr/>
              </p:nvGrpSpPr>
              <p:grpSpPr>
                <a:xfrm>
                  <a:off x="4049564" y="4127452"/>
                  <a:ext cx="6030923" cy="437005"/>
                  <a:chOff x="1004842" y="3443849"/>
                  <a:chExt cx="8236368" cy="596814"/>
                </a:xfrm>
                <a:scene3d>
                  <a:camera prst="orthographicFront">
                    <a:rot lat="0" lon="0" rev="0"/>
                  </a:camera>
                  <a:lightRig rig="threePt" dir="t">
                    <a:rot lat="0" lon="0" rev="18600000"/>
                  </a:lightRig>
                </a:scene3d>
              </p:grpSpPr>
              <p:sp>
                <p:nvSpPr>
                  <p:cNvPr id="330" name="Ovaal 329"/>
                  <p:cNvSpPr/>
                  <p:nvPr/>
                </p:nvSpPr>
                <p:spPr>
                  <a:xfrm>
                    <a:off x="1004842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1" name="Ovaal 330"/>
                  <p:cNvSpPr/>
                  <p:nvPr/>
                </p:nvSpPr>
                <p:spPr>
                  <a:xfrm>
                    <a:off x="227017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2" name="Ovaal 331"/>
                  <p:cNvSpPr/>
                  <p:nvPr/>
                </p:nvSpPr>
                <p:spPr>
                  <a:xfrm>
                    <a:off x="3556896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3" name="Ovaal 332"/>
                  <p:cNvSpPr/>
                  <p:nvPr/>
                </p:nvSpPr>
                <p:spPr>
                  <a:xfrm>
                    <a:off x="4824620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4" name="Ovaal 333"/>
                  <p:cNvSpPr/>
                  <p:nvPr/>
                </p:nvSpPr>
                <p:spPr>
                  <a:xfrm>
                    <a:off x="6089956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5" name="Ovaal 334"/>
                  <p:cNvSpPr/>
                  <p:nvPr/>
                </p:nvSpPr>
                <p:spPr>
                  <a:xfrm>
                    <a:off x="7376674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36" name="Ovaal 335"/>
                  <p:cNvSpPr/>
                  <p:nvPr/>
                </p:nvSpPr>
                <p:spPr>
                  <a:xfrm>
                    <a:off x="864439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</p:grpSp>
        </p:grpSp>
        <p:grpSp>
          <p:nvGrpSpPr>
            <p:cNvPr id="301" name="Groep 300"/>
            <p:cNvGrpSpPr/>
            <p:nvPr/>
          </p:nvGrpSpPr>
          <p:grpSpPr>
            <a:xfrm rot="10800000">
              <a:off x="6161721" y="5113976"/>
              <a:ext cx="547314" cy="1028412"/>
              <a:chOff x="9429830" y="1235328"/>
              <a:chExt cx="1141741" cy="2145350"/>
            </a:xfrm>
          </p:grpSpPr>
          <p:grpSp>
            <p:nvGrpSpPr>
              <p:cNvPr id="302" name="Groep 301"/>
              <p:cNvGrpSpPr/>
              <p:nvPr/>
            </p:nvGrpSpPr>
            <p:grpSpPr>
              <a:xfrm>
                <a:off x="9539927" y="1235328"/>
                <a:ext cx="904976" cy="2145350"/>
                <a:chOff x="9539927" y="1611984"/>
                <a:chExt cx="904976" cy="1282045"/>
              </a:xfrm>
            </p:grpSpPr>
            <p:cxnSp>
              <p:nvCxnSpPr>
                <p:cNvPr id="321" name="Rechte verbindingslijn 320"/>
                <p:cNvCxnSpPr/>
                <p:nvPr/>
              </p:nvCxnSpPr>
              <p:spPr>
                <a:xfrm>
                  <a:off x="9539927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Rechte verbindingslijn 321"/>
                <p:cNvCxnSpPr/>
                <p:nvPr/>
              </p:nvCxnSpPr>
              <p:spPr>
                <a:xfrm>
                  <a:off x="9766171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Rechte verbindingslijn 322"/>
                <p:cNvCxnSpPr/>
                <p:nvPr/>
              </p:nvCxnSpPr>
              <p:spPr>
                <a:xfrm>
                  <a:off x="9992415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Rechte verbindingslijn 323"/>
                <p:cNvCxnSpPr/>
                <p:nvPr/>
              </p:nvCxnSpPr>
              <p:spPr>
                <a:xfrm>
                  <a:off x="10218659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Rechte verbindingslijn 324"/>
                <p:cNvCxnSpPr/>
                <p:nvPr/>
              </p:nvCxnSpPr>
              <p:spPr>
                <a:xfrm>
                  <a:off x="10444903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3" name="Ovaal 302"/>
              <p:cNvSpPr/>
              <p:nvPr/>
            </p:nvSpPr>
            <p:spPr>
              <a:xfrm>
                <a:off x="9453737" y="3010993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4" name="Ovaal 303"/>
              <p:cNvSpPr/>
              <p:nvPr/>
            </p:nvSpPr>
            <p:spPr>
              <a:xfrm>
                <a:off x="10117925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5" name="Ovaal 304"/>
              <p:cNvSpPr/>
              <p:nvPr/>
            </p:nvSpPr>
            <p:spPr>
              <a:xfrm>
                <a:off x="1034906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6" name="Afgeronde rechthoek 305"/>
              <p:cNvSpPr/>
              <p:nvPr/>
            </p:nvSpPr>
            <p:spPr>
              <a:xfrm>
                <a:off x="9429830" y="2701948"/>
                <a:ext cx="1120700" cy="18714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7" name="Ovaal 306"/>
              <p:cNvSpPr/>
              <p:nvPr/>
            </p:nvSpPr>
            <p:spPr>
              <a:xfrm>
                <a:off x="1012844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8" name="Ovaal 307"/>
              <p:cNvSpPr/>
              <p:nvPr/>
            </p:nvSpPr>
            <p:spPr>
              <a:xfrm>
                <a:off x="1035958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9" name="Afgeronde rechthoek 308"/>
              <p:cNvSpPr/>
              <p:nvPr/>
            </p:nvSpPr>
            <p:spPr>
              <a:xfrm>
                <a:off x="9442271" y="2036297"/>
                <a:ext cx="1107313" cy="18714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0" name="Ovaal 309"/>
              <p:cNvSpPr/>
              <p:nvPr/>
            </p:nvSpPr>
            <p:spPr>
              <a:xfrm>
                <a:off x="10138965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1" name="Ovaal 310"/>
              <p:cNvSpPr/>
              <p:nvPr/>
            </p:nvSpPr>
            <p:spPr>
              <a:xfrm>
                <a:off x="10370103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2" name="Afgeronde rechthoek 311"/>
              <p:cNvSpPr/>
              <p:nvPr/>
            </p:nvSpPr>
            <p:spPr>
              <a:xfrm>
                <a:off x="9430453" y="1393577"/>
                <a:ext cx="1141117" cy="17785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3" name="Ovaal 312"/>
              <p:cNvSpPr/>
              <p:nvPr/>
            </p:nvSpPr>
            <p:spPr>
              <a:xfrm>
                <a:off x="9651804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4" name="Ovaal 313"/>
              <p:cNvSpPr/>
              <p:nvPr/>
            </p:nvSpPr>
            <p:spPr>
              <a:xfrm>
                <a:off x="988294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5" name="Ovaal 314"/>
              <p:cNvSpPr/>
              <p:nvPr/>
            </p:nvSpPr>
            <p:spPr>
              <a:xfrm>
                <a:off x="9465858" y="235680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6" name="Ovaal 315"/>
              <p:cNvSpPr/>
              <p:nvPr/>
            </p:nvSpPr>
            <p:spPr>
              <a:xfrm>
                <a:off x="966392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7" name="Ovaal 316"/>
              <p:cNvSpPr/>
              <p:nvPr/>
            </p:nvSpPr>
            <p:spPr>
              <a:xfrm>
                <a:off x="989506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8" name="Ovaal 317"/>
              <p:cNvSpPr/>
              <p:nvPr/>
            </p:nvSpPr>
            <p:spPr>
              <a:xfrm>
                <a:off x="9477324" y="170262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9" name="Ovaal 318"/>
              <p:cNvSpPr/>
              <p:nvPr/>
            </p:nvSpPr>
            <p:spPr>
              <a:xfrm>
                <a:off x="9675391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0" name="Ovaal 319"/>
              <p:cNvSpPr/>
              <p:nvPr/>
            </p:nvSpPr>
            <p:spPr>
              <a:xfrm>
                <a:off x="9906529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2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2"/>
          <p:cNvSpPr txBox="1">
            <a:spLocks/>
          </p:cNvSpPr>
          <p:nvPr/>
        </p:nvSpPr>
        <p:spPr>
          <a:xfrm>
            <a:off x="1219814" y="194888"/>
            <a:ext cx="9155109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smtClean="0">
                <a:solidFill>
                  <a:schemeClr val="bg1"/>
                </a:solidFill>
              </a:rPr>
              <a:t>Ultrabrief summary</a:t>
            </a:r>
            <a:endParaRPr lang="nl-NL" sz="2800">
              <a:solidFill>
                <a:schemeClr val="bg1"/>
              </a:solidFill>
            </a:endParaRPr>
          </a:p>
        </p:txBody>
      </p:sp>
      <p:sp>
        <p:nvSpPr>
          <p:cNvPr id="22" name="Titel 2"/>
          <p:cNvSpPr txBox="1">
            <a:spLocks/>
          </p:cNvSpPr>
          <p:nvPr/>
        </p:nvSpPr>
        <p:spPr>
          <a:xfrm>
            <a:off x="6111787" y="3314680"/>
            <a:ext cx="6290490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+mn-lt"/>
              </a:rPr>
              <a:t>No need to realise Hamiltonian </a:t>
            </a:r>
            <a:r>
              <a:rPr lang="en-US" sz="2400" smtClean="0">
                <a:latin typeface="+mn-lt"/>
                <a:sym typeface="Wingdings" panose="05000000000000000000" pitchFamily="2" charset="2"/>
              </a:rPr>
              <a:t>   flexible!</a:t>
            </a:r>
            <a:endParaRPr lang="en-US" sz="2400" smtClean="0">
              <a:latin typeface="+mn-lt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2558670" y="2845964"/>
            <a:ext cx="3081171" cy="1545461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accent4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64000"/>
                </a:schemeClr>
              </a:gs>
            </a:gsLst>
            <a:lin ang="7200000" scaled="0"/>
          </a:gra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Afgeronde rechthoek 11"/>
          <p:cNvSpPr/>
          <p:nvPr/>
        </p:nvSpPr>
        <p:spPr>
          <a:xfrm>
            <a:off x="433265" y="2835729"/>
            <a:ext cx="1936702" cy="1565933"/>
          </a:xfrm>
          <a:prstGeom prst="roundRect">
            <a:avLst>
              <a:gd name="adj" fmla="val 1356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7200000" scaled="0"/>
          </a:gra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2" y="2973436"/>
            <a:ext cx="1628561" cy="135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" name="Rechte verbindingslijn met pijl 13"/>
          <p:cNvCxnSpPr/>
          <p:nvPr/>
        </p:nvCxnSpPr>
        <p:spPr>
          <a:xfrm flipH="1" flipV="1">
            <a:off x="1384734" y="4401663"/>
            <a:ext cx="16882" cy="886329"/>
          </a:xfrm>
          <a:prstGeom prst="straightConnector1">
            <a:avLst/>
          </a:prstGeom>
          <a:ln w="539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>
            <a:off x="1401616" y="5287992"/>
            <a:ext cx="2635546" cy="1"/>
          </a:xfrm>
          <a:prstGeom prst="straightConnector1">
            <a:avLst/>
          </a:prstGeom>
          <a:ln w="539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 flipH="1" flipV="1">
            <a:off x="1384734" y="1906516"/>
            <a:ext cx="2652428" cy="4171"/>
          </a:xfrm>
          <a:prstGeom prst="straightConnector1">
            <a:avLst/>
          </a:prstGeom>
          <a:ln w="539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 flipV="1">
            <a:off x="1401616" y="1910687"/>
            <a:ext cx="5207" cy="931866"/>
          </a:xfrm>
          <a:prstGeom prst="straightConnector1">
            <a:avLst/>
          </a:prstGeom>
          <a:ln w="539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el 2"/>
          <p:cNvSpPr txBox="1">
            <a:spLocks/>
          </p:cNvSpPr>
          <p:nvPr/>
        </p:nvSpPr>
        <p:spPr>
          <a:xfrm>
            <a:off x="6111787" y="3959515"/>
            <a:ext cx="6290490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+mn-lt"/>
              </a:rPr>
              <a:t>Uses whatever quantum resources available</a:t>
            </a:r>
          </a:p>
        </p:txBody>
      </p:sp>
      <p:sp>
        <p:nvSpPr>
          <p:cNvPr id="23" name="Titel 2"/>
          <p:cNvSpPr txBox="1">
            <a:spLocks/>
          </p:cNvSpPr>
          <p:nvPr/>
        </p:nvSpPr>
        <p:spPr>
          <a:xfrm>
            <a:off x="6111787" y="2635424"/>
            <a:ext cx="6290490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+mn-lt"/>
              </a:rPr>
              <a:t>Quantum system produces</a:t>
            </a:r>
            <a:r>
              <a:rPr lang="en-US" sz="2400" smtClean="0"/>
              <a:t> </a:t>
            </a:r>
          </a:p>
        </p:txBody>
      </p:sp>
      <p:pic>
        <p:nvPicPr>
          <p:cNvPr id="26" name="Afbeelding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52" y="2370254"/>
            <a:ext cx="299796" cy="282467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26" y="4578768"/>
            <a:ext cx="575331" cy="480020"/>
          </a:xfrm>
          <a:prstGeom prst="rect">
            <a:avLst/>
          </a:prstGeom>
        </p:spPr>
      </p:pic>
      <p:sp>
        <p:nvSpPr>
          <p:cNvPr id="28" name="Titel 2"/>
          <p:cNvSpPr txBox="1">
            <a:spLocks/>
          </p:cNvSpPr>
          <p:nvPr/>
        </p:nvSpPr>
        <p:spPr>
          <a:xfrm>
            <a:off x="2961011" y="4510073"/>
            <a:ext cx="986299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smtClean="0"/>
              <a:t>out:</a:t>
            </a:r>
            <a:endParaRPr lang="nl-NL" sz="2800"/>
          </a:p>
        </p:txBody>
      </p:sp>
      <p:sp>
        <p:nvSpPr>
          <p:cNvPr id="29" name="Titel 2"/>
          <p:cNvSpPr txBox="1">
            <a:spLocks/>
          </p:cNvSpPr>
          <p:nvPr/>
        </p:nvSpPr>
        <p:spPr>
          <a:xfrm>
            <a:off x="3025205" y="2218190"/>
            <a:ext cx="986299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i</a:t>
            </a:r>
            <a:r>
              <a:rPr lang="en-US" sz="2800" smtClean="0"/>
              <a:t>n:</a:t>
            </a:r>
            <a:endParaRPr lang="nl-NL" sz="2800"/>
          </a:p>
        </p:txBody>
      </p:sp>
      <p:cxnSp>
        <p:nvCxnSpPr>
          <p:cNvPr id="30" name="Rechte verbindingslijn met pijl 29"/>
          <p:cNvCxnSpPr/>
          <p:nvPr/>
        </p:nvCxnSpPr>
        <p:spPr>
          <a:xfrm>
            <a:off x="4011486" y="1906516"/>
            <a:ext cx="0" cy="947691"/>
          </a:xfrm>
          <a:prstGeom prst="straightConnector1">
            <a:avLst/>
          </a:prstGeom>
          <a:ln w="539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/>
          <p:nvPr/>
        </p:nvCxnSpPr>
        <p:spPr>
          <a:xfrm>
            <a:off x="4011486" y="4413482"/>
            <a:ext cx="0" cy="874510"/>
          </a:xfrm>
          <a:prstGeom prst="straightConnector1">
            <a:avLst/>
          </a:prstGeom>
          <a:ln w="53975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332" y="2743162"/>
            <a:ext cx="1691124" cy="629226"/>
          </a:xfrm>
          <a:prstGeom prst="rect">
            <a:avLst/>
          </a:prstGeom>
        </p:spPr>
      </p:pic>
      <p:sp>
        <p:nvSpPr>
          <p:cNvPr id="25" name="Maximum Measurement Budget"/>
          <p:cNvSpPr txBox="1"/>
          <p:nvPr/>
        </p:nvSpPr>
        <p:spPr>
          <a:xfrm>
            <a:off x="6523348" y="4487084"/>
            <a:ext cx="4268266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lang="nl-NL" sz="1687" kern="0">
                <a:solidFill>
                  <a:srgbClr val="000000"/>
                </a:solidFill>
                <a:sym typeface="Wingdings" panose="05000000000000000000" pitchFamily="2" charset="2"/>
              </a:rPr>
              <a:t>(incl. systematic errors, noise, ..)</a:t>
            </a:r>
            <a:endParaRPr sz="1687" kern="0">
              <a:solidFill>
                <a:srgbClr val="000000"/>
              </a:solidFill>
            </a:endParaRPr>
          </a:p>
        </p:txBody>
      </p:sp>
      <p:grpSp>
        <p:nvGrpSpPr>
          <p:cNvPr id="61" name="Groep 60"/>
          <p:cNvGrpSpPr/>
          <p:nvPr/>
        </p:nvGrpSpPr>
        <p:grpSpPr>
          <a:xfrm>
            <a:off x="2742139" y="3012484"/>
            <a:ext cx="2575593" cy="1163973"/>
            <a:chOff x="4133442" y="4983568"/>
            <a:chExt cx="2575593" cy="1163973"/>
          </a:xfrm>
        </p:grpSpPr>
        <p:grpSp>
          <p:nvGrpSpPr>
            <p:cNvPr id="62" name="Groep 61"/>
            <p:cNvGrpSpPr/>
            <p:nvPr/>
          </p:nvGrpSpPr>
          <p:grpSpPr>
            <a:xfrm>
              <a:off x="4133442" y="4983568"/>
              <a:ext cx="1828924" cy="1163973"/>
              <a:chOff x="6465937" y="1662872"/>
              <a:chExt cx="1828924" cy="1163973"/>
            </a:xfrm>
          </p:grpSpPr>
          <p:pic>
            <p:nvPicPr>
              <p:cNvPr id="88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737908" y="2299982"/>
                <a:ext cx="1321405" cy="526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9" name="Groep 88"/>
              <p:cNvGrpSpPr/>
              <p:nvPr/>
            </p:nvGrpSpPr>
            <p:grpSpPr>
              <a:xfrm>
                <a:off x="6465937" y="1662872"/>
                <a:ext cx="1828924" cy="625832"/>
                <a:chOff x="2896678" y="3019230"/>
                <a:chExt cx="8286655" cy="2637745"/>
              </a:xfrm>
            </p:grpSpPr>
            <p:grpSp>
              <p:nvGrpSpPr>
                <p:cNvPr id="90" name="Groep 89"/>
                <p:cNvGrpSpPr/>
                <p:nvPr/>
              </p:nvGrpSpPr>
              <p:grpSpPr>
                <a:xfrm>
                  <a:off x="2896678" y="3019230"/>
                  <a:ext cx="8286655" cy="2637745"/>
                  <a:chOff x="-310918" y="1972660"/>
                  <a:chExt cx="10978823" cy="3494696"/>
                </a:xfrm>
              </p:grpSpPr>
              <p:sp>
                <p:nvSpPr>
                  <p:cNvPr id="99" name="Ovaal 98"/>
                  <p:cNvSpPr/>
                  <p:nvPr/>
                </p:nvSpPr>
                <p:spPr>
                  <a:xfrm>
                    <a:off x="7217702" y="2017153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00" name="Ovaal 99"/>
                  <p:cNvSpPr/>
                  <p:nvPr/>
                </p:nvSpPr>
                <p:spPr>
                  <a:xfrm>
                    <a:off x="6051891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01" name="Ovaal 100"/>
                  <p:cNvSpPr/>
                  <p:nvPr/>
                </p:nvSpPr>
                <p:spPr>
                  <a:xfrm>
                    <a:off x="4813174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02" name="Ovaal 101"/>
                  <p:cNvSpPr/>
                  <p:nvPr/>
                </p:nvSpPr>
                <p:spPr>
                  <a:xfrm>
                    <a:off x="3489845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03" name="Ovaal 102"/>
                  <p:cNvSpPr/>
                  <p:nvPr/>
                </p:nvSpPr>
                <p:spPr>
                  <a:xfrm>
                    <a:off x="225112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04" name="Ovaal 103"/>
                  <p:cNvSpPr/>
                  <p:nvPr/>
                </p:nvSpPr>
                <p:spPr>
                  <a:xfrm>
                    <a:off x="-310918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105" name="Ovaal 104"/>
                  <p:cNvSpPr/>
                  <p:nvPr/>
                </p:nvSpPr>
                <p:spPr>
                  <a:xfrm>
                    <a:off x="927799" y="1972660"/>
                    <a:ext cx="3450203" cy="34502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alpha val="76000"/>
                        </a:schemeClr>
                      </a:gs>
                      <a:gs pos="8000">
                        <a:schemeClr val="accent2"/>
                      </a:gs>
                      <a:gs pos="46000">
                        <a:schemeClr val="accent2">
                          <a:lumMod val="40000"/>
                          <a:lumOff val="60000"/>
                          <a:alpha val="18000"/>
                        </a:schemeClr>
                      </a:gs>
                      <a:gs pos="71000">
                        <a:schemeClr val="bg1">
                          <a:alpha val="0"/>
                          <a:lumMod val="98000"/>
                        </a:schemeClr>
                      </a:gs>
                      <a:gs pos="100000">
                        <a:schemeClr val="bg1">
                          <a:alpha val="0"/>
                          <a:lumMod val="0"/>
                          <a:lumOff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grpSp>
              <p:nvGrpSpPr>
                <p:cNvPr id="91" name="Groep 90"/>
                <p:cNvGrpSpPr/>
                <p:nvPr/>
              </p:nvGrpSpPr>
              <p:grpSpPr>
                <a:xfrm>
                  <a:off x="4049564" y="4127452"/>
                  <a:ext cx="6030923" cy="437005"/>
                  <a:chOff x="1004842" y="3443849"/>
                  <a:chExt cx="8236368" cy="596814"/>
                </a:xfrm>
                <a:scene3d>
                  <a:camera prst="orthographicFront">
                    <a:rot lat="0" lon="0" rev="0"/>
                  </a:camera>
                  <a:lightRig rig="threePt" dir="t">
                    <a:rot lat="0" lon="0" rev="18600000"/>
                  </a:lightRig>
                </a:scene3d>
              </p:grpSpPr>
              <p:sp>
                <p:nvSpPr>
                  <p:cNvPr id="92" name="Ovaal 91"/>
                  <p:cNvSpPr/>
                  <p:nvPr/>
                </p:nvSpPr>
                <p:spPr>
                  <a:xfrm>
                    <a:off x="1004842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3" name="Ovaal 92"/>
                  <p:cNvSpPr/>
                  <p:nvPr/>
                </p:nvSpPr>
                <p:spPr>
                  <a:xfrm>
                    <a:off x="227017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4" name="Ovaal 93"/>
                  <p:cNvSpPr/>
                  <p:nvPr/>
                </p:nvSpPr>
                <p:spPr>
                  <a:xfrm>
                    <a:off x="3556896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5" name="Ovaal 94"/>
                  <p:cNvSpPr/>
                  <p:nvPr/>
                </p:nvSpPr>
                <p:spPr>
                  <a:xfrm>
                    <a:off x="4824620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6" name="Ovaal 95"/>
                  <p:cNvSpPr/>
                  <p:nvPr/>
                </p:nvSpPr>
                <p:spPr>
                  <a:xfrm>
                    <a:off x="6089956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7" name="Ovaal 96"/>
                  <p:cNvSpPr/>
                  <p:nvPr/>
                </p:nvSpPr>
                <p:spPr>
                  <a:xfrm>
                    <a:off x="7376674" y="3443849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98" name="Ovaal 97"/>
                  <p:cNvSpPr/>
                  <p:nvPr/>
                </p:nvSpPr>
                <p:spPr>
                  <a:xfrm>
                    <a:off x="8644398" y="3443851"/>
                    <a:ext cx="596812" cy="59681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sp3d extrusionH="44450" prstMaterial="plastic">
                    <a:bevelT w="222250" h="298450"/>
                    <a:bevelB h="0"/>
                    <a:extrusionClr>
                      <a:schemeClr val="tx1"/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</p:grpSp>
        </p:grpSp>
        <p:grpSp>
          <p:nvGrpSpPr>
            <p:cNvPr id="63" name="Groep 62"/>
            <p:cNvGrpSpPr/>
            <p:nvPr/>
          </p:nvGrpSpPr>
          <p:grpSpPr>
            <a:xfrm rot="10800000">
              <a:off x="6161721" y="5113976"/>
              <a:ext cx="547314" cy="1028412"/>
              <a:chOff x="9429830" y="1235328"/>
              <a:chExt cx="1141741" cy="2145350"/>
            </a:xfrm>
          </p:grpSpPr>
          <p:grpSp>
            <p:nvGrpSpPr>
              <p:cNvPr id="64" name="Groep 63"/>
              <p:cNvGrpSpPr/>
              <p:nvPr/>
            </p:nvGrpSpPr>
            <p:grpSpPr>
              <a:xfrm>
                <a:off x="9539927" y="1235328"/>
                <a:ext cx="904976" cy="2145350"/>
                <a:chOff x="9539927" y="1611984"/>
                <a:chExt cx="904976" cy="1282045"/>
              </a:xfrm>
            </p:grpSpPr>
            <p:cxnSp>
              <p:nvCxnSpPr>
                <p:cNvPr id="83" name="Rechte verbindingslijn 82"/>
                <p:cNvCxnSpPr/>
                <p:nvPr/>
              </p:nvCxnSpPr>
              <p:spPr>
                <a:xfrm>
                  <a:off x="9539927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Rechte verbindingslijn 83"/>
                <p:cNvCxnSpPr/>
                <p:nvPr/>
              </p:nvCxnSpPr>
              <p:spPr>
                <a:xfrm>
                  <a:off x="9766171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Rechte verbindingslijn 84"/>
                <p:cNvCxnSpPr/>
                <p:nvPr/>
              </p:nvCxnSpPr>
              <p:spPr>
                <a:xfrm>
                  <a:off x="9992415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Rechte verbindingslijn 85"/>
                <p:cNvCxnSpPr/>
                <p:nvPr/>
              </p:nvCxnSpPr>
              <p:spPr>
                <a:xfrm>
                  <a:off x="10218659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Rechte verbindingslijn 86"/>
                <p:cNvCxnSpPr/>
                <p:nvPr/>
              </p:nvCxnSpPr>
              <p:spPr>
                <a:xfrm>
                  <a:off x="10444903" y="1611984"/>
                  <a:ext cx="0" cy="128204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Ovaal 64"/>
              <p:cNvSpPr/>
              <p:nvPr/>
            </p:nvSpPr>
            <p:spPr>
              <a:xfrm>
                <a:off x="9453737" y="3010993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Ovaal 65"/>
              <p:cNvSpPr/>
              <p:nvPr/>
            </p:nvSpPr>
            <p:spPr>
              <a:xfrm>
                <a:off x="10117925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Ovaal 66"/>
              <p:cNvSpPr/>
              <p:nvPr/>
            </p:nvSpPr>
            <p:spPr>
              <a:xfrm>
                <a:off x="1034906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Afgeronde rechthoek 67"/>
              <p:cNvSpPr/>
              <p:nvPr/>
            </p:nvSpPr>
            <p:spPr>
              <a:xfrm>
                <a:off x="9429830" y="2701948"/>
                <a:ext cx="1120700" cy="187147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Ovaal 68"/>
              <p:cNvSpPr/>
              <p:nvPr/>
            </p:nvSpPr>
            <p:spPr>
              <a:xfrm>
                <a:off x="1012844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Ovaal 69"/>
              <p:cNvSpPr/>
              <p:nvPr/>
            </p:nvSpPr>
            <p:spPr>
              <a:xfrm>
                <a:off x="1035958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Afgeronde rechthoek 70"/>
              <p:cNvSpPr/>
              <p:nvPr/>
            </p:nvSpPr>
            <p:spPr>
              <a:xfrm>
                <a:off x="9442271" y="2036297"/>
                <a:ext cx="1107313" cy="18714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Ovaal 71"/>
              <p:cNvSpPr/>
              <p:nvPr/>
            </p:nvSpPr>
            <p:spPr>
              <a:xfrm>
                <a:off x="10138965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Ovaal 72"/>
              <p:cNvSpPr/>
              <p:nvPr/>
            </p:nvSpPr>
            <p:spPr>
              <a:xfrm>
                <a:off x="10370103" y="1701700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Afgeronde rechthoek 73"/>
              <p:cNvSpPr/>
              <p:nvPr/>
            </p:nvSpPr>
            <p:spPr>
              <a:xfrm>
                <a:off x="9430453" y="1393577"/>
                <a:ext cx="1141117" cy="17785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Ovaal 74"/>
              <p:cNvSpPr/>
              <p:nvPr/>
            </p:nvSpPr>
            <p:spPr>
              <a:xfrm>
                <a:off x="9651804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Ovaal 75"/>
              <p:cNvSpPr/>
              <p:nvPr/>
            </p:nvSpPr>
            <p:spPr>
              <a:xfrm>
                <a:off x="9882943" y="3010072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Ovaal 76"/>
              <p:cNvSpPr/>
              <p:nvPr/>
            </p:nvSpPr>
            <p:spPr>
              <a:xfrm>
                <a:off x="9465858" y="235680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Ovaal 77"/>
              <p:cNvSpPr/>
              <p:nvPr/>
            </p:nvSpPr>
            <p:spPr>
              <a:xfrm>
                <a:off x="9663925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Ovaal 78"/>
              <p:cNvSpPr/>
              <p:nvPr/>
            </p:nvSpPr>
            <p:spPr>
              <a:xfrm>
                <a:off x="9895063" y="2355886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9477324" y="170262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9675391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9906529" y="1701701"/>
                <a:ext cx="201468" cy="201468"/>
              </a:xfrm>
              <a:prstGeom prst="ellipse">
                <a:avLst/>
              </a:prstGeom>
              <a:solidFill>
                <a:srgbClr val="FFD9A7"/>
              </a:solidFill>
              <a:ln w="38100">
                <a:solidFill>
                  <a:srgbClr val="FC92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65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23" grpId="0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iqoqi.png" descr="iqoqi.png"/>
          <p:cNvPicPr>
            <a:picLocks noChangeAspect="1"/>
          </p:cNvPicPr>
          <p:nvPr/>
        </p:nvPicPr>
        <p:blipFill>
          <a:blip r:embed="rId2">
            <a:alphaModFix amt="87327"/>
            <a:extLst/>
          </a:blip>
          <a:stretch>
            <a:fillRect/>
          </a:stretch>
        </p:blipFill>
        <p:spPr>
          <a:xfrm>
            <a:off x="8709330" y="4227814"/>
            <a:ext cx="1535833" cy="1771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uibk.png" descr="uibk.png"/>
          <p:cNvPicPr>
            <a:picLocks noChangeAspect="1"/>
          </p:cNvPicPr>
          <p:nvPr/>
        </p:nvPicPr>
        <p:blipFill>
          <a:blip r:embed="rId3">
            <a:alphaModFix amt="87327"/>
            <a:extLst/>
          </a:blip>
          <a:stretch>
            <a:fillRect/>
          </a:stretch>
        </p:blipFill>
        <p:spPr>
          <a:xfrm>
            <a:off x="1850720" y="1137942"/>
            <a:ext cx="3239544" cy="2172108"/>
          </a:xfrm>
          <a:prstGeom prst="rect">
            <a:avLst/>
          </a:prstGeom>
          <a:ln w="12700">
            <a:miter lim="400000"/>
          </a:ln>
        </p:spPr>
      </p:pic>
      <p:sp>
        <p:nvSpPr>
          <p:cNvPr id="1190" name="The Innsbruck Quantum Cloud"/>
          <p:cNvSpPr>
            <a:spLocks noGrp="1"/>
          </p:cNvSpPr>
          <p:nvPr>
            <p:ph type="title" idx="4294967295"/>
          </p:nvPr>
        </p:nvSpPr>
        <p:spPr>
          <a:xfrm>
            <a:off x="3550596" y="107007"/>
            <a:ext cx="8641404" cy="7508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l" defTabSz="838616">
              <a:defRPr sz="360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sz="2800">
                <a:latin typeface="+mj-lt"/>
              </a:rPr>
              <a:t>The Innsbruck Quantum Cloud</a:t>
            </a:r>
          </a:p>
        </p:txBody>
      </p:sp>
      <p:pic>
        <p:nvPicPr>
          <p:cNvPr id="1191" name="Screen Shot 2018-05-20 at 16.27.34.png" descr="Screen Shot 2018-05-20 at 16.27.34.png"/>
          <p:cNvPicPr>
            <a:picLocks noChangeAspect="1"/>
          </p:cNvPicPr>
          <p:nvPr/>
        </p:nvPicPr>
        <p:blipFill>
          <a:blip r:embed="rId4">
            <a:alphaModFix amt="86737"/>
            <a:extLst/>
          </a:blip>
          <a:stretch>
            <a:fillRect/>
          </a:stretch>
        </p:blipFill>
        <p:spPr>
          <a:xfrm>
            <a:off x="1522897" y="790563"/>
            <a:ext cx="9146206" cy="6068396"/>
          </a:xfrm>
          <a:prstGeom prst="rect">
            <a:avLst/>
          </a:prstGeom>
          <a:ln w="12700">
            <a:miter lim="400000"/>
          </a:ln>
        </p:spPr>
      </p:pic>
      <p:sp>
        <p:nvSpPr>
          <p:cNvPr id="1192" name="Rounded Rectangle"/>
          <p:cNvSpPr/>
          <p:nvPr/>
        </p:nvSpPr>
        <p:spPr>
          <a:xfrm>
            <a:off x="1797596" y="1076930"/>
            <a:ext cx="3345791" cy="2294131"/>
          </a:xfrm>
          <a:prstGeom prst="roundRect">
            <a:avLst>
              <a:gd name="adj" fmla="val 13969"/>
            </a:avLst>
          </a:prstGeom>
          <a:ln w="762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93" name="Rounded Rectangle"/>
          <p:cNvSpPr/>
          <p:nvPr/>
        </p:nvSpPr>
        <p:spPr>
          <a:xfrm>
            <a:off x="8608806" y="4174435"/>
            <a:ext cx="1736883" cy="1877920"/>
          </a:xfrm>
          <a:prstGeom prst="roundRect">
            <a:avLst>
              <a:gd name="adj" fmla="val 18450"/>
            </a:avLst>
          </a:prstGeom>
          <a:ln w="762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94" name="UIBK"/>
          <p:cNvSpPr txBox="1"/>
          <p:nvPr/>
        </p:nvSpPr>
        <p:spPr>
          <a:xfrm>
            <a:off x="2853687" y="2003968"/>
            <a:ext cx="1233609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2391" kern="0"/>
              <a:t>UIBK</a:t>
            </a:r>
          </a:p>
        </p:txBody>
      </p:sp>
      <p:sp>
        <p:nvSpPr>
          <p:cNvPr id="1195" name="IQOQI"/>
          <p:cNvSpPr txBox="1"/>
          <p:nvPr/>
        </p:nvSpPr>
        <p:spPr>
          <a:xfrm>
            <a:off x="8860442" y="4893367"/>
            <a:ext cx="1233610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2391" kern="0"/>
              <a:t>IQOQI</a:t>
            </a:r>
          </a:p>
        </p:txBody>
      </p:sp>
      <p:sp>
        <p:nvSpPr>
          <p:cNvPr id="1196" name="https://www.google.at/maps/@47.2646691,11.3432391,17z"/>
          <p:cNvSpPr txBox="1"/>
          <p:nvPr/>
        </p:nvSpPr>
        <p:spPr>
          <a:xfrm>
            <a:off x="6592395" y="6475021"/>
            <a:ext cx="4109012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 u="sng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  <a:hlinkClick r:id="rId5"/>
              </a:defRPr>
            </a:lvl1pPr>
          </a:lstStyle>
          <a:p>
            <a:pPr algn="ctr" defTabSz="410751" hangingPunct="0">
              <a:defRPr u="none"/>
            </a:pPr>
            <a:r>
              <a:rPr sz="1125" kern="0"/>
              <a:t>https://www.google.at/maps/@47.2646691,11.3432391,17z</a:t>
            </a:r>
          </a:p>
        </p:txBody>
      </p:sp>
    </p:spTree>
    <p:extLst>
      <p:ext uri="{BB962C8B-B14F-4D97-AF65-F5344CB8AC3E}">
        <p14:creationId xmlns:p14="http://schemas.microsoft.com/office/powerpoint/2010/main" val="3958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" grpId="0" animBg="1" advAuto="0"/>
      <p:bldP spid="1193" grpId="0" animBg="1" advAuto="0"/>
      <p:bldP spid="1194" grpId="0" animBg="1" advAuto="0"/>
      <p:bldP spid="1195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iqoqi.png" descr="iqoqi.png"/>
          <p:cNvPicPr>
            <a:picLocks noChangeAspect="1"/>
          </p:cNvPicPr>
          <p:nvPr/>
        </p:nvPicPr>
        <p:blipFill>
          <a:blip r:embed="rId2">
            <a:alphaModFix amt="86918"/>
            <a:extLst/>
          </a:blip>
          <a:stretch>
            <a:fillRect/>
          </a:stretch>
        </p:blipFill>
        <p:spPr>
          <a:xfrm>
            <a:off x="7240548" y="3765541"/>
            <a:ext cx="1926849" cy="222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4" name="uibk.png" descr="uibk.png"/>
          <p:cNvPicPr>
            <a:picLocks noChangeAspect="1"/>
          </p:cNvPicPr>
          <p:nvPr/>
        </p:nvPicPr>
        <p:blipFill>
          <a:blip r:embed="rId3">
            <a:alphaModFix amt="87327"/>
            <a:extLst/>
          </a:blip>
          <a:stretch>
            <a:fillRect/>
          </a:stretch>
        </p:blipFill>
        <p:spPr>
          <a:xfrm>
            <a:off x="1823058" y="1299348"/>
            <a:ext cx="3675622" cy="24644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3" name="Group"/>
          <p:cNvGrpSpPr/>
          <p:nvPr/>
        </p:nvGrpSpPr>
        <p:grpSpPr>
          <a:xfrm>
            <a:off x="4605091" y="794214"/>
            <a:ext cx="4520364" cy="1804781"/>
            <a:chOff x="0" y="-7316"/>
            <a:chExt cx="6428960" cy="2566797"/>
          </a:xfrm>
        </p:grpSpPr>
        <p:grpSp>
          <p:nvGrpSpPr>
            <p:cNvPr id="1211" name="Group"/>
            <p:cNvGrpSpPr/>
            <p:nvPr/>
          </p:nvGrpSpPr>
          <p:grpSpPr>
            <a:xfrm>
              <a:off x="0" y="455561"/>
              <a:ext cx="6428960" cy="2103920"/>
              <a:chOff x="0" y="0"/>
              <a:chExt cx="6428959" cy="2103919"/>
            </a:xfrm>
          </p:grpSpPr>
          <p:pic>
            <p:nvPicPr>
              <p:cNvPr id="1206" name="digcirc.pdf" descr="digcirc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66359" y="30388"/>
                <a:ext cx="5462601" cy="20431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07" name="Rectangle"/>
              <p:cNvSpPr/>
              <p:nvPr/>
            </p:nvSpPr>
            <p:spPr>
              <a:xfrm>
                <a:off x="967981" y="0"/>
                <a:ext cx="5459358" cy="2103920"/>
              </a:xfrm>
              <a:prstGeom prst="rect">
                <a:avLst/>
              </a:prstGeom>
              <a:noFill/>
              <a:ln w="254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208" name="Line"/>
              <p:cNvSpPr/>
              <p:nvPr/>
            </p:nvSpPr>
            <p:spPr>
              <a:xfrm flipV="1">
                <a:off x="91016" y="3078"/>
                <a:ext cx="875294" cy="1088250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1209" name="Line"/>
              <p:cNvSpPr/>
              <p:nvPr/>
            </p:nvSpPr>
            <p:spPr>
              <a:xfrm>
                <a:off x="91016" y="1072920"/>
                <a:ext cx="878551" cy="1028702"/>
              </a:xfrm>
              <a:prstGeom prst="line">
                <a:avLst/>
              </a:prstGeom>
              <a:noFill/>
              <a:ln w="254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1210" name="Circle"/>
              <p:cNvSpPr/>
              <p:nvPr/>
            </p:nvSpPr>
            <p:spPr>
              <a:xfrm>
                <a:off x="0" y="986315"/>
                <a:ext cx="190500" cy="190501"/>
              </a:xfrm>
              <a:prstGeom prst="ellipse">
                <a:avLst/>
              </a:prstGeom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838616" hangingPunct="0">
                  <a:defRPr sz="3800">
                    <a:solidFill>
                      <a:srgbClr val="FF93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672" kern="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212" name="Digital Simulation"/>
            <p:cNvSpPr txBox="1"/>
            <p:nvPr/>
          </p:nvSpPr>
          <p:spPr>
            <a:xfrm>
              <a:off x="1917826" y="-7316"/>
              <a:ext cx="2855304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53585F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687" kern="0"/>
                <a:t>Digital Simulation</a:t>
              </a:r>
            </a:p>
          </p:txBody>
        </p:sp>
      </p:grpSp>
      <p:pic>
        <p:nvPicPr>
          <p:cNvPr id="1214" name="2000px-Desktop_computer_clipart_-_Yellow_theme.png" descr="2000px-Desktop_computer_clipart_-_Yellow_them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1080" y="3318916"/>
            <a:ext cx="737144" cy="532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0" name="Group"/>
          <p:cNvGrpSpPr/>
          <p:nvPr/>
        </p:nvGrpSpPr>
        <p:grpSpPr>
          <a:xfrm>
            <a:off x="7119484" y="3043791"/>
            <a:ext cx="552992" cy="552993"/>
            <a:chOff x="0" y="0"/>
            <a:chExt cx="786477" cy="786477"/>
          </a:xfrm>
        </p:grpSpPr>
        <p:sp>
          <p:nvSpPr>
            <p:cNvPr id="1216" name="Line"/>
            <p:cNvSpPr/>
            <p:nvPr/>
          </p:nvSpPr>
          <p:spPr>
            <a:xfrm flipH="1">
              <a:off x="773574" y="17"/>
              <a:ext cx="1" cy="35678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17" name="Line"/>
            <p:cNvSpPr/>
            <p:nvPr/>
          </p:nvSpPr>
          <p:spPr>
            <a:xfrm>
              <a:off x="0" y="14227"/>
              <a:ext cx="786478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18" name="Line"/>
            <p:cNvSpPr/>
            <p:nvPr/>
          </p:nvSpPr>
          <p:spPr>
            <a:xfrm flipV="1">
              <a:off x="10070" y="0"/>
              <a:ext cx="1" cy="78647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19" name="Line"/>
            <p:cNvSpPr/>
            <p:nvPr/>
          </p:nvSpPr>
          <p:spPr>
            <a:xfrm>
              <a:off x="0" y="782577"/>
              <a:ext cx="367118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grpSp>
        <p:nvGrpSpPr>
          <p:cNvPr id="1232" name="Group"/>
          <p:cNvGrpSpPr/>
          <p:nvPr/>
        </p:nvGrpSpPr>
        <p:grpSpPr>
          <a:xfrm>
            <a:off x="6818336" y="2111841"/>
            <a:ext cx="2843305" cy="4403408"/>
            <a:chOff x="0" y="1"/>
            <a:chExt cx="4043812" cy="6262623"/>
          </a:xfrm>
        </p:grpSpPr>
        <p:sp>
          <p:nvSpPr>
            <p:cNvPr id="1222" name="Circle"/>
            <p:cNvSpPr/>
            <p:nvPr/>
          </p:nvSpPr>
          <p:spPr>
            <a:xfrm>
              <a:off x="0" y="2061697"/>
              <a:ext cx="101600" cy="101601"/>
            </a:xfrm>
            <a:prstGeom prst="ellipse">
              <a:avLst/>
            </a:prstGeom>
            <a:solidFill>
              <a:schemeClr val="accent2">
                <a:hueOff val="-2473793"/>
                <a:satOff val="-50209"/>
                <a:lumOff val="23543"/>
              </a:schemeClr>
            </a:solidFill>
            <a:ln w="1270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23" name="Line"/>
            <p:cNvSpPr/>
            <p:nvPr/>
          </p:nvSpPr>
          <p:spPr>
            <a:xfrm>
              <a:off x="39882" y="2112497"/>
              <a:ext cx="752730" cy="1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24" name="Line"/>
            <p:cNvSpPr/>
            <p:nvPr/>
          </p:nvSpPr>
          <p:spPr>
            <a:xfrm flipV="1">
              <a:off x="37063" y="674746"/>
              <a:ext cx="1" cy="3301012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25" name="Line"/>
            <p:cNvSpPr/>
            <p:nvPr/>
          </p:nvSpPr>
          <p:spPr>
            <a:xfrm>
              <a:off x="3291082" y="12700"/>
              <a:ext cx="752730" cy="1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26" name="Line"/>
            <p:cNvSpPr/>
            <p:nvPr/>
          </p:nvSpPr>
          <p:spPr>
            <a:xfrm>
              <a:off x="4040384" y="1"/>
              <a:ext cx="0" cy="1555794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27" name="Line"/>
            <p:cNvSpPr/>
            <p:nvPr/>
          </p:nvSpPr>
          <p:spPr>
            <a:xfrm>
              <a:off x="1922684" y="1555794"/>
              <a:ext cx="2105473" cy="1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28" name="Line"/>
            <p:cNvSpPr/>
            <p:nvPr/>
          </p:nvSpPr>
          <p:spPr>
            <a:xfrm flipH="1">
              <a:off x="37064" y="5995923"/>
              <a:ext cx="1" cy="266701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29" name="Line"/>
            <p:cNvSpPr/>
            <p:nvPr/>
          </p:nvSpPr>
          <p:spPr>
            <a:xfrm>
              <a:off x="39882" y="6249670"/>
              <a:ext cx="4002185" cy="1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30" name="Line"/>
            <p:cNvSpPr/>
            <p:nvPr/>
          </p:nvSpPr>
          <p:spPr>
            <a:xfrm flipH="1">
              <a:off x="4040383" y="2304351"/>
              <a:ext cx="1" cy="3958164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31" name="Line"/>
            <p:cNvSpPr/>
            <p:nvPr/>
          </p:nvSpPr>
          <p:spPr>
            <a:xfrm>
              <a:off x="1922684" y="2318517"/>
              <a:ext cx="2105473" cy="1"/>
            </a:xfrm>
            <a:prstGeom prst="line">
              <a:avLst/>
            </a:prstGeom>
            <a:noFill/>
            <a:ln w="25400" cap="flat">
              <a:solidFill>
                <a:srgbClr val="2AEE1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sp>
        <p:nvSpPr>
          <p:cNvPr id="1233" name="Rectangle"/>
          <p:cNvSpPr/>
          <p:nvPr/>
        </p:nvSpPr>
        <p:spPr>
          <a:xfrm>
            <a:off x="3778370" y="4584818"/>
            <a:ext cx="3991489" cy="1835849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37" name="Circle"/>
          <p:cNvSpPr/>
          <p:nvPr/>
        </p:nvSpPr>
        <p:spPr>
          <a:xfrm>
            <a:off x="7521160" y="5513680"/>
            <a:ext cx="133946" cy="1339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Tekstvak 58"/>
          <p:cNvSpPr txBox="1"/>
          <p:nvPr/>
        </p:nvSpPr>
        <p:spPr>
          <a:xfrm>
            <a:off x="8082363" y="3248676"/>
            <a:ext cx="2083905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250" kern="0">
                <a:solidFill>
                  <a:srgbClr val="6ADF41"/>
                </a:solidFill>
                <a:latin typeface="Helvetica"/>
                <a:cs typeface="Courier New" panose="02070309020205020404" pitchFamily="49" charset="0"/>
                <a:sym typeface="Helvetica Light"/>
              </a:rPr>
              <a:t>useQPU = True</a:t>
            </a:r>
          </a:p>
        </p:txBody>
      </p:sp>
      <p:sp>
        <p:nvSpPr>
          <p:cNvPr id="60" name="Tekstvak 59"/>
          <p:cNvSpPr txBox="1"/>
          <p:nvPr/>
        </p:nvSpPr>
        <p:spPr>
          <a:xfrm>
            <a:off x="8082614" y="3244232"/>
            <a:ext cx="2196115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250" kern="0">
                <a:solidFill>
                  <a:srgbClr val="FF0000"/>
                </a:solidFill>
                <a:latin typeface="Helvetica"/>
                <a:cs typeface="Courier New" panose="02070309020205020404" pitchFamily="49" charset="0"/>
                <a:sym typeface="Helvetica Light"/>
              </a:rPr>
              <a:t>useQPU = False</a:t>
            </a:r>
          </a:p>
        </p:txBody>
      </p:sp>
      <p:sp>
        <p:nvSpPr>
          <p:cNvPr id="61" name="The Innsbruck Quantum Cloud"/>
          <p:cNvSpPr txBox="1">
            <a:spLocks/>
          </p:cNvSpPr>
          <p:nvPr/>
        </p:nvSpPr>
        <p:spPr>
          <a:xfrm>
            <a:off x="3550596" y="107007"/>
            <a:ext cx="8641404" cy="750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defTabSz="838616">
              <a:defRPr sz="360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800" kern="0" smtClean="0">
                <a:solidFill>
                  <a:srgbClr val="FFFFFF"/>
                </a:solidFill>
                <a:latin typeface="+mj-lt"/>
                <a:ea typeface="Fira Sans Book"/>
                <a:cs typeface="Fira Sans Book"/>
                <a:sym typeface="Fira Sans Book"/>
              </a:rPr>
              <a:t>The Innsbruck Quantum Cloud</a:t>
            </a:r>
            <a:endParaRPr lang="nl-NL" sz="2800" kern="0">
              <a:solidFill>
                <a:srgbClr val="FFFFFF"/>
              </a:solidFill>
              <a:latin typeface="+mj-lt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4018118" y="4573690"/>
            <a:ext cx="3571252" cy="1754035"/>
            <a:chOff x="4018118" y="4573690"/>
            <a:chExt cx="3571252" cy="1754035"/>
          </a:xfrm>
        </p:grpSpPr>
        <p:sp>
          <p:nvSpPr>
            <p:cNvPr id="1235" name="Line"/>
            <p:cNvSpPr/>
            <p:nvPr/>
          </p:nvSpPr>
          <p:spPr>
            <a:xfrm>
              <a:off x="6951191" y="4907190"/>
              <a:ext cx="632242" cy="67291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36" name="Line"/>
            <p:cNvSpPr/>
            <p:nvPr/>
          </p:nvSpPr>
          <p:spPr>
            <a:xfrm flipV="1">
              <a:off x="6945106" y="5581809"/>
              <a:ext cx="644264" cy="736823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34" name="Rectangle"/>
            <p:cNvSpPr/>
            <p:nvPr/>
          </p:nvSpPr>
          <p:spPr>
            <a:xfrm>
              <a:off x="4018118" y="4908999"/>
              <a:ext cx="2911177" cy="1418726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38" name="Analog Simulation"/>
            <p:cNvSpPr txBox="1"/>
            <p:nvPr/>
          </p:nvSpPr>
          <p:spPr>
            <a:xfrm>
              <a:off x="4548715" y="4573690"/>
              <a:ext cx="2007635" cy="331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53585F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687" kern="0"/>
                <a:t>Analog Simulation</a:t>
              </a:r>
            </a:p>
          </p:txBody>
        </p:sp>
        <p:grpSp>
          <p:nvGrpSpPr>
            <p:cNvPr id="5" name="Groep 4"/>
            <p:cNvGrpSpPr/>
            <p:nvPr/>
          </p:nvGrpSpPr>
          <p:grpSpPr>
            <a:xfrm>
              <a:off x="4133442" y="4983568"/>
              <a:ext cx="2575593" cy="1163973"/>
              <a:chOff x="4133442" y="4983568"/>
              <a:chExt cx="2575593" cy="1163973"/>
            </a:xfrm>
          </p:grpSpPr>
          <p:grpSp>
            <p:nvGrpSpPr>
              <p:cNvPr id="84" name="Groep 83"/>
              <p:cNvGrpSpPr/>
              <p:nvPr/>
            </p:nvGrpSpPr>
            <p:grpSpPr>
              <a:xfrm>
                <a:off x="4133442" y="4983568"/>
                <a:ext cx="1828924" cy="1163973"/>
                <a:chOff x="6465937" y="1662872"/>
                <a:chExt cx="1828924" cy="1163973"/>
              </a:xfrm>
            </p:grpSpPr>
            <p:pic>
              <p:nvPicPr>
                <p:cNvPr id="85" name="Image" descr="Image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6737908" y="2299982"/>
                  <a:ext cx="1321405" cy="52686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86" name="Groep 85"/>
                <p:cNvGrpSpPr/>
                <p:nvPr/>
              </p:nvGrpSpPr>
              <p:grpSpPr>
                <a:xfrm>
                  <a:off x="6465937" y="1662872"/>
                  <a:ext cx="1828924" cy="625832"/>
                  <a:chOff x="2896678" y="3019230"/>
                  <a:chExt cx="8286655" cy="2637745"/>
                </a:xfrm>
              </p:grpSpPr>
              <p:grpSp>
                <p:nvGrpSpPr>
                  <p:cNvPr id="87" name="Groep 86"/>
                  <p:cNvGrpSpPr/>
                  <p:nvPr/>
                </p:nvGrpSpPr>
                <p:grpSpPr>
                  <a:xfrm>
                    <a:off x="2896678" y="3019230"/>
                    <a:ext cx="8286655" cy="2637745"/>
                    <a:chOff x="-310918" y="1972660"/>
                    <a:chExt cx="10978823" cy="3494696"/>
                  </a:xfrm>
                </p:grpSpPr>
                <p:sp>
                  <p:nvSpPr>
                    <p:cNvPr id="96" name="Ovaal 95"/>
                    <p:cNvSpPr/>
                    <p:nvPr/>
                  </p:nvSpPr>
                  <p:spPr>
                    <a:xfrm>
                      <a:off x="7217702" y="2017153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7" name="Ovaal 96"/>
                    <p:cNvSpPr/>
                    <p:nvPr/>
                  </p:nvSpPr>
                  <p:spPr>
                    <a:xfrm>
                      <a:off x="6051891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8" name="Ovaal 97"/>
                    <p:cNvSpPr/>
                    <p:nvPr/>
                  </p:nvSpPr>
                  <p:spPr>
                    <a:xfrm>
                      <a:off x="4813174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9" name="Ovaal 98"/>
                    <p:cNvSpPr/>
                    <p:nvPr/>
                  </p:nvSpPr>
                  <p:spPr>
                    <a:xfrm>
                      <a:off x="3489845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00" name="Ovaal 99"/>
                    <p:cNvSpPr/>
                    <p:nvPr/>
                  </p:nvSpPr>
                  <p:spPr>
                    <a:xfrm>
                      <a:off x="2251128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01" name="Ovaal 100"/>
                    <p:cNvSpPr/>
                    <p:nvPr/>
                  </p:nvSpPr>
                  <p:spPr>
                    <a:xfrm>
                      <a:off x="-310918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02" name="Ovaal 101"/>
                    <p:cNvSpPr/>
                    <p:nvPr/>
                  </p:nvSpPr>
                  <p:spPr>
                    <a:xfrm>
                      <a:off x="927799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</p:grpSp>
              <p:grpSp>
                <p:nvGrpSpPr>
                  <p:cNvPr id="88" name="Groep 87"/>
                  <p:cNvGrpSpPr/>
                  <p:nvPr/>
                </p:nvGrpSpPr>
                <p:grpSpPr>
                  <a:xfrm>
                    <a:off x="4049564" y="4127452"/>
                    <a:ext cx="6030923" cy="437005"/>
                    <a:chOff x="1004842" y="3443849"/>
                    <a:chExt cx="8236368" cy="596814"/>
                  </a:xfrm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8600000"/>
                    </a:lightRig>
                  </a:scene3d>
                </p:grpSpPr>
                <p:sp>
                  <p:nvSpPr>
                    <p:cNvPr id="89" name="Ovaal 88"/>
                    <p:cNvSpPr/>
                    <p:nvPr/>
                  </p:nvSpPr>
                  <p:spPr>
                    <a:xfrm>
                      <a:off x="1004842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0" name="Ovaal 89"/>
                    <p:cNvSpPr/>
                    <p:nvPr/>
                  </p:nvSpPr>
                  <p:spPr>
                    <a:xfrm>
                      <a:off x="2270178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1" name="Ovaal 90"/>
                    <p:cNvSpPr/>
                    <p:nvPr/>
                  </p:nvSpPr>
                  <p:spPr>
                    <a:xfrm>
                      <a:off x="3556896" y="3443849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2" name="Ovaal 91"/>
                    <p:cNvSpPr/>
                    <p:nvPr/>
                  </p:nvSpPr>
                  <p:spPr>
                    <a:xfrm>
                      <a:off x="4824620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3" name="Ovaal 92"/>
                    <p:cNvSpPr/>
                    <p:nvPr/>
                  </p:nvSpPr>
                  <p:spPr>
                    <a:xfrm>
                      <a:off x="6089956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4" name="Ovaal 93"/>
                    <p:cNvSpPr/>
                    <p:nvPr/>
                  </p:nvSpPr>
                  <p:spPr>
                    <a:xfrm>
                      <a:off x="7376674" y="3443849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95" name="Ovaal 94"/>
                    <p:cNvSpPr/>
                    <p:nvPr/>
                  </p:nvSpPr>
                  <p:spPr>
                    <a:xfrm>
                      <a:off x="8644398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</p:grpSp>
            </p:grpSp>
          </p:grpSp>
          <p:grpSp>
            <p:nvGrpSpPr>
              <p:cNvPr id="103" name="Groep 102"/>
              <p:cNvGrpSpPr/>
              <p:nvPr/>
            </p:nvGrpSpPr>
            <p:grpSpPr>
              <a:xfrm rot="10800000">
                <a:off x="6161721" y="5113976"/>
                <a:ext cx="547314" cy="1028412"/>
                <a:chOff x="9429830" y="1235328"/>
                <a:chExt cx="1141741" cy="2145350"/>
              </a:xfrm>
            </p:grpSpPr>
            <p:grpSp>
              <p:nvGrpSpPr>
                <p:cNvPr id="104" name="Groep 103"/>
                <p:cNvGrpSpPr/>
                <p:nvPr/>
              </p:nvGrpSpPr>
              <p:grpSpPr>
                <a:xfrm>
                  <a:off x="9539927" y="1235328"/>
                  <a:ext cx="904976" cy="2145350"/>
                  <a:chOff x="9539927" y="1611984"/>
                  <a:chExt cx="904976" cy="1282045"/>
                </a:xfrm>
              </p:grpSpPr>
              <p:cxnSp>
                <p:nvCxnSpPr>
                  <p:cNvPr id="123" name="Rechte verbindingslijn 122"/>
                  <p:cNvCxnSpPr/>
                  <p:nvPr/>
                </p:nvCxnSpPr>
                <p:spPr>
                  <a:xfrm>
                    <a:off x="9539927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Rechte verbindingslijn 123"/>
                  <p:cNvCxnSpPr/>
                  <p:nvPr/>
                </p:nvCxnSpPr>
                <p:spPr>
                  <a:xfrm>
                    <a:off x="9766171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Rechte verbindingslijn 124"/>
                  <p:cNvCxnSpPr/>
                  <p:nvPr/>
                </p:nvCxnSpPr>
                <p:spPr>
                  <a:xfrm>
                    <a:off x="9992415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Rechte verbindingslijn 125"/>
                  <p:cNvCxnSpPr/>
                  <p:nvPr/>
                </p:nvCxnSpPr>
                <p:spPr>
                  <a:xfrm>
                    <a:off x="10218659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Rechte verbindingslijn 126"/>
                  <p:cNvCxnSpPr/>
                  <p:nvPr/>
                </p:nvCxnSpPr>
                <p:spPr>
                  <a:xfrm>
                    <a:off x="10444903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" name="Ovaal 104"/>
                <p:cNvSpPr/>
                <p:nvPr/>
              </p:nvSpPr>
              <p:spPr>
                <a:xfrm>
                  <a:off x="9453737" y="3010993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6" name="Ovaal 105"/>
                <p:cNvSpPr/>
                <p:nvPr/>
              </p:nvSpPr>
              <p:spPr>
                <a:xfrm>
                  <a:off x="10117925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7" name="Ovaal 106"/>
                <p:cNvSpPr/>
                <p:nvPr/>
              </p:nvSpPr>
              <p:spPr>
                <a:xfrm>
                  <a:off x="10349063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8" name="Afgeronde rechthoek 107"/>
                <p:cNvSpPr/>
                <p:nvPr/>
              </p:nvSpPr>
              <p:spPr>
                <a:xfrm>
                  <a:off x="9429830" y="2701948"/>
                  <a:ext cx="1120700" cy="187147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9" name="Ovaal 108"/>
                <p:cNvSpPr/>
                <p:nvPr/>
              </p:nvSpPr>
              <p:spPr>
                <a:xfrm>
                  <a:off x="10128445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0" name="Ovaal 109"/>
                <p:cNvSpPr/>
                <p:nvPr/>
              </p:nvSpPr>
              <p:spPr>
                <a:xfrm>
                  <a:off x="10359583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1" name="Afgeronde rechthoek 110"/>
                <p:cNvSpPr/>
                <p:nvPr/>
              </p:nvSpPr>
              <p:spPr>
                <a:xfrm>
                  <a:off x="9442271" y="2036297"/>
                  <a:ext cx="1107313" cy="18714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2" name="Ovaal 111"/>
                <p:cNvSpPr/>
                <p:nvPr/>
              </p:nvSpPr>
              <p:spPr>
                <a:xfrm>
                  <a:off x="10138965" y="1701700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3" name="Ovaal 112"/>
                <p:cNvSpPr/>
                <p:nvPr/>
              </p:nvSpPr>
              <p:spPr>
                <a:xfrm>
                  <a:off x="10370103" y="1701700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4" name="Afgeronde rechthoek 113"/>
                <p:cNvSpPr/>
                <p:nvPr/>
              </p:nvSpPr>
              <p:spPr>
                <a:xfrm>
                  <a:off x="9430453" y="1393577"/>
                  <a:ext cx="1141117" cy="177851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5" name="Ovaal 114"/>
                <p:cNvSpPr/>
                <p:nvPr/>
              </p:nvSpPr>
              <p:spPr>
                <a:xfrm>
                  <a:off x="9651804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6" name="Ovaal 115"/>
                <p:cNvSpPr/>
                <p:nvPr/>
              </p:nvSpPr>
              <p:spPr>
                <a:xfrm>
                  <a:off x="9882943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7" name="Ovaal 116"/>
                <p:cNvSpPr/>
                <p:nvPr/>
              </p:nvSpPr>
              <p:spPr>
                <a:xfrm>
                  <a:off x="9465858" y="235680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8" name="Ovaal 117"/>
                <p:cNvSpPr/>
                <p:nvPr/>
              </p:nvSpPr>
              <p:spPr>
                <a:xfrm>
                  <a:off x="9663925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9" name="Ovaal 118"/>
                <p:cNvSpPr/>
                <p:nvPr/>
              </p:nvSpPr>
              <p:spPr>
                <a:xfrm>
                  <a:off x="9895063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0" name="Ovaal 119"/>
                <p:cNvSpPr/>
                <p:nvPr/>
              </p:nvSpPr>
              <p:spPr>
                <a:xfrm>
                  <a:off x="9477324" y="1702621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1" name="Ovaal 120"/>
                <p:cNvSpPr/>
                <p:nvPr/>
              </p:nvSpPr>
              <p:spPr>
                <a:xfrm>
                  <a:off x="9675391" y="1701701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2" name="Ovaal 121"/>
                <p:cNvSpPr/>
                <p:nvPr/>
              </p:nvSpPr>
              <p:spPr>
                <a:xfrm>
                  <a:off x="9906529" y="1701701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4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3" grpId="0" animBg="1" advAuto="0"/>
      <p:bldP spid="1214" grpId="0" animBg="1" advAuto="0"/>
      <p:bldP spid="1220" grpId="0" advAuto="0"/>
      <p:bldP spid="1220" grpId="1" advAuto="0"/>
      <p:bldP spid="1232" grpId="0" advAuto="0"/>
      <p:bldP spid="1233" grpId="0" animBg="1" advAuto="0"/>
      <p:bldP spid="59" grpId="0"/>
      <p:bldP spid="60" grpId="0"/>
      <p:bldP spid="60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iqoqi.png" descr="iqoqi.png"/>
          <p:cNvPicPr>
            <a:picLocks noChangeAspect="1"/>
          </p:cNvPicPr>
          <p:nvPr/>
        </p:nvPicPr>
        <p:blipFill>
          <a:blip r:embed="rId2">
            <a:alphaModFix amt="86918"/>
            <a:extLst/>
          </a:blip>
          <a:stretch>
            <a:fillRect/>
          </a:stretch>
        </p:blipFill>
        <p:spPr>
          <a:xfrm>
            <a:off x="7240548" y="3765541"/>
            <a:ext cx="1926849" cy="222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uibk.png" descr="uibk.png"/>
          <p:cNvPicPr>
            <a:picLocks noChangeAspect="1"/>
          </p:cNvPicPr>
          <p:nvPr/>
        </p:nvPicPr>
        <p:blipFill>
          <a:blip r:embed="rId3">
            <a:alphaModFix amt="87327"/>
            <a:extLst/>
          </a:blip>
          <a:stretch>
            <a:fillRect/>
          </a:stretch>
        </p:blipFill>
        <p:spPr>
          <a:xfrm>
            <a:off x="1823058" y="1299348"/>
            <a:ext cx="3675622" cy="246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8" name="2000px-Desktop_computer_clipart_-_Yellow_theme.png" descr="2000px-Desktop_computer_clipart_-_Yellow_the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01080" y="3318916"/>
            <a:ext cx="737144" cy="532587"/>
          </a:xfrm>
          <a:prstGeom prst="rect">
            <a:avLst/>
          </a:prstGeom>
          <a:ln w="12700">
            <a:miter lim="400000"/>
          </a:ln>
        </p:spPr>
      </p:pic>
      <p:sp>
        <p:nvSpPr>
          <p:cNvPr id="1269" name="Circle"/>
          <p:cNvSpPr/>
          <p:nvPr/>
        </p:nvSpPr>
        <p:spPr>
          <a:xfrm>
            <a:off x="6818336" y="3561471"/>
            <a:ext cx="71438" cy="71438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70" name="Line"/>
          <p:cNvSpPr/>
          <p:nvPr/>
        </p:nvSpPr>
        <p:spPr>
          <a:xfrm>
            <a:off x="6846378" y="3597190"/>
            <a:ext cx="529263" cy="1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1" name="Line"/>
          <p:cNvSpPr/>
          <p:nvPr/>
        </p:nvSpPr>
        <p:spPr>
          <a:xfrm>
            <a:off x="6844397" y="6327725"/>
            <a:ext cx="1" cy="187524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2" name="Line"/>
          <p:cNvSpPr/>
          <p:nvPr/>
        </p:nvSpPr>
        <p:spPr>
          <a:xfrm>
            <a:off x="6846378" y="6506140"/>
            <a:ext cx="2814036" cy="1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3" name="Line"/>
          <p:cNvSpPr/>
          <p:nvPr/>
        </p:nvSpPr>
        <p:spPr>
          <a:xfrm flipH="1">
            <a:off x="9659230" y="3732088"/>
            <a:ext cx="1" cy="2783084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4" name="Line"/>
          <p:cNvSpPr/>
          <p:nvPr/>
        </p:nvSpPr>
        <p:spPr>
          <a:xfrm>
            <a:off x="8170222" y="3742048"/>
            <a:ext cx="1480411" cy="1"/>
          </a:xfrm>
          <a:prstGeom prst="line">
            <a:avLst/>
          </a:prstGeom>
          <a:ln w="25400">
            <a:solidFill>
              <a:srgbClr val="2AEE1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9" name="Circle"/>
          <p:cNvSpPr/>
          <p:nvPr/>
        </p:nvSpPr>
        <p:spPr>
          <a:xfrm>
            <a:off x="7521160" y="5513680"/>
            <a:ext cx="133946" cy="1339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306" name="Group"/>
          <p:cNvGrpSpPr/>
          <p:nvPr/>
        </p:nvGrpSpPr>
        <p:grpSpPr>
          <a:xfrm>
            <a:off x="7119484" y="2905771"/>
            <a:ext cx="552992" cy="552992"/>
            <a:chOff x="0" y="0"/>
            <a:chExt cx="786477" cy="786477"/>
          </a:xfrm>
        </p:grpSpPr>
        <p:sp>
          <p:nvSpPr>
            <p:cNvPr id="1302" name="Line"/>
            <p:cNvSpPr/>
            <p:nvPr/>
          </p:nvSpPr>
          <p:spPr>
            <a:xfrm flipH="1">
              <a:off x="773574" y="17"/>
              <a:ext cx="1" cy="614477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303" name="Line"/>
            <p:cNvSpPr/>
            <p:nvPr/>
          </p:nvSpPr>
          <p:spPr>
            <a:xfrm>
              <a:off x="0" y="14227"/>
              <a:ext cx="786478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304" name="Line"/>
            <p:cNvSpPr/>
            <p:nvPr/>
          </p:nvSpPr>
          <p:spPr>
            <a:xfrm flipV="1">
              <a:off x="10070" y="0"/>
              <a:ext cx="1" cy="78647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305" name="Line"/>
            <p:cNvSpPr/>
            <p:nvPr/>
          </p:nvSpPr>
          <p:spPr>
            <a:xfrm>
              <a:off x="0" y="782577"/>
              <a:ext cx="367118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</p:grpSp>
      <p:sp>
        <p:nvSpPr>
          <p:cNvPr id="1307" name="Line"/>
          <p:cNvSpPr/>
          <p:nvPr/>
        </p:nvSpPr>
        <p:spPr>
          <a:xfrm flipV="1">
            <a:off x="6854055" y="3612205"/>
            <a:ext cx="1" cy="1277668"/>
          </a:xfrm>
          <a:prstGeom prst="line">
            <a:avLst/>
          </a:prstGeom>
          <a:ln w="25400">
            <a:solidFill>
              <a:srgbClr val="2AEE1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8080795" y="3247045"/>
            <a:ext cx="2083905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250" kern="0">
                <a:solidFill>
                  <a:srgbClr val="6ADF41"/>
                </a:solidFill>
                <a:latin typeface="Helvetica"/>
                <a:cs typeface="Courier New" panose="02070309020205020404" pitchFamily="49" charset="0"/>
                <a:sym typeface="Helvetica Light"/>
              </a:rPr>
              <a:t>useQPU = True</a:t>
            </a:r>
          </a:p>
        </p:txBody>
      </p:sp>
      <p:sp>
        <p:nvSpPr>
          <p:cNvPr id="47" name="Tekstvak 46"/>
          <p:cNvSpPr txBox="1"/>
          <p:nvPr/>
        </p:nvSpPr>
        <p:spPr>
          <a:xfrm>
            <a:off x="8069340" y="2888786"/>
            <a:ext cx="2196115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250" kern="0">
                <a:solidFill>
                  <a:srgbClr val="FF0000"/>
                </a:solidFill>
                <a:latin typeface="Helvetica"/>
                <a:cs typeface="Courier New" panose="02070309020205020404" pitchFamily="49" charset="0"/>
                <a:sym typeface="Helvetica Light"/>
              </a:rPr>
              <a:t>useQPU = False</a:t>
            </a:r>
          </a:p>
        </p:txBody>
      </p:sp>
      <p:sp>
        <p:nvSpPr>
          <p:cNvPr id="48" name="The Innsbruck Quantum Cloud"/>
          <p:cNvSpPr txBox="1">
            <a:spLocks/>
          </p:cNvSpPr>
          <p:nvPr/>
        </p:nvSpPr>
        <p:spPr>
          <a:xfrm>
            <a:off x="3550596" y="107007"/>
            <a:ext cx="8641404" cy="750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defTabSz="838616">
              <a:defRPr sz="360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800" kern="0" smtClean="0">
                <a:solidFill>
                  <a:srgbClr val="FFFFFF"/>
                </a:solidFill>
                <a:latin typeface="+mj-lt"/>
                <a:ea typeface="Fira Sans Book"/>
                <a:cs typeface="Fira Sans Book"/>
                <a:sym typeface="Fira Sans Book"/>
              </a:rPr>
              <a:t>The Innsbruck Quantum Cloud</a:t>
            </a:r>
            <a:endParaRPr lang="nl-NL" sz="2800" kern="0">
              <a:solidFill>
                <a:srgbClr val="FFFFFF"/>
              </a:solidFill>
              <a:latin typeface="+mj-lt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90" name="Groep 89"/>
          <p:cNvGrpSpPr/>
          <p:nvPr/>
        </p:nvGrpSpPr>
        <p:grpSpPr>
          <a:xfrm>
            <a:off x="4018118" y="4573690"/>
            <a:ext cx="3571252" cy="1754035"/>
            <a:chOff x="4018118" y="4573690"/>
            <a:chExt cx="3571252" cy="1754035"/>
          </a:xfrm>
        </p:grpSpPr>
        <p:sp>
          <p:nvSpPr>
            <p:cNvPr id="91" name="Line"/>
            <p:cNvSpPr/>
            <p:nvPr/>
          </p:nvSpPr>
          <p:spPr>
            <a:xfrm>
              <a:off x="6951191" y="4907190"/>
              <a:ext cx="632242" cy="67291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2" name="Line"/>
            <p:cNvSpPr/>
            <p:nvPr/>
          </p:nvSpPr>
          <p:spPr>
            <a:xfrm flipV="1">
              <a:off x="6945106" y="5581809"/>
              <a:ext cx="644264" cy="736823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3" name="Rectangle"/>
            <p:cNvSpPr/>
            <p:nvPr/>
          </p:nvSpPr>
          <p:spPr>
            <a:xfrm>
              <a:off x="4018118" y="4908999"/>
              <a:ext cx="2911177" cy="1418726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4" name="Analog Simulation"/>
            <p:cNvSpPr txBox="1"/>
            <p:nvPr/>
          </p:nvSpPr>
          <p:spPr>
            <a:xfrm>
              <a:off x="4548715" y="4573690"/>
              <a:ext cx="2007635" cy="331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53585F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687" kern="0"/>
                <a:t>Analog Simulation</a:t>
              </a:r>
            </a:p>
          </p:txBody>
        </p:sp>
        <p:grpSp>
          <p:nvGrpSpPr>
            <p:cNvPr id="95" name="Groep 94"/>
            <p:cNvGrpSpPr/>
            <p:nvPr/>
          </p:nvGrpSpPr>
          <p:grpSpPr>
            <a:xfrm>
              <a:off x="4133442" y="4983568"/>
              <a:ext cx="2575593" cy="1163973"/>
              <a:chOff x="4133442" y="4983568"/>
              <a:chExt cx="2575593" cy="1163973"/>
            </a:xfrm>
          </p:grpSpPr>
          <p:grpSp>
            <p:nvGrpSpPr>
              <p:cNvPr id="96" name="Groep 95"/>
              <p:cNvGrpSpPr/>
              <p:nvPr/>
            </p:nvGrpSpPr>
            <p:grpSpPr>
              <a:xfrm>
                <a:off x="4133442" y="4983568"/>
                <a:ext cx="1828924" cy="1163973"/>
                <a:chOff x="6465937" y="1662872"/>
                <a:chExt cx="1828924" cy="1163973"/>
              </a:xfrm>
            </p:grpSpPr>
            <p:pic>
              <p:nvPicPr>
                <p:cNvPr id="122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6737908" y="2299982"/>
                  <a:ext cx="1321405" cy="52686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123" name="Groep 122"/>
                <p:cNvGrpSpPr/>
                <p:nvPr/>
              </p:nvGrpSpPr>
              <p:grpSpPr>
                <a:xfrm>
                  <a:off x="6465937" y="1662872"/>
                  <a:ext cx="1828924" cy="625832"/>
                  <a:chOff x="2896678" y="3019230"/>
                  <a:chExt cx="8286655" cy="2637745"/>
                </a:xfrm>
              </p:grpSpPr>
              <p:grpSp>
                <p:nvGrpSpPr>
                  <p:cNvPr id="124" name="Groep 123"/>
                  <p:cNvGrpSpPr/>
                  <p:nvPr/>
                </p:nvGrpSpPr>
                <p:grpSpPr>
                  <a:xfrm>
                    <a:off x="2896678" y="3019230"/>
                    <a:ext cx="8286655" cy="2637745"/>
                    <a:chOff x="-310918" y="1972660"/>
                    <a:chExt cx="10978823" cy="3494696"/>
                  </a:xfrm>
                </p:grpSpPr>
                <p:sp>
                  <p:nvSpPr>
                    <p:cNvPr id="133" name="Ovaal 132"/>
                    <p:cNvSpPr/>
                    <p:nvPr/>
                  </p:nvSpPr>
                  <p:spPr>
                    <a:xfrm>
                      <a:off x="7217702" y="2017153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4" name="Ovaal 133"/>
                    <p:cNvSpPr/>
                    <p:nvPr/>
                  </p:nvSpPr>
                  <p:spPr>
                    <a:xfrm>
                      <a:off x="6051891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5" name="Ovaal 134"/>
                    <p:cNvSpPr/>
                    <p:nvPr/>
                  </p:nvSpPr>
                  <p:spPr>
                    <a:xfrm>
                      <a:off x="4813174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6" name="Ovaal 135"/>
                    <p:cNvSpPr/>
                    <p:nvPr/>
                  </p:nvSpPr>
                  <p:spPr>
                    <a:xfrm>
                      <a:off x="3489845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7" name="Ovaal 136"/>
                    <p:cNvSpPr/>
                    <p:nvPr/>
                  </p:nvSpPr>
                  <p:spPr>
                    <a:xfrm>
                      <a:off x="2251128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8" name="Ovaal 137"/>
                    <p:cNvSpPr/>
                    <p:nvPr/>
                  </p:nvSpPr>
                  <p:spPr>
                    <a:xfrm>
                      <a:off x="-310918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9" name="Ovaal 138"/>
                    <p:cNvSpPr/>
                    <p:nvPr/>
                  </p:nvSpPr>
                  <p:spPr>
                    <a:xfrm>
                      <a:off x="927799" y="1972660"/>
                      <a:ext cx="3450203" cy="345020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alpha val="76000"/>
                          </a:schemeClr>
                        </a:gs>
                        <a:gs pos="8000">
                          <a:schemeClr val="accent2"/>
                        </a:gs>
                        <a:gs pos="46000">
                          <a:schemeClr val="accent2">
                            <a:lumMod val="40000"/>
                            <a:lumOff val="60000"/>
                            <a:alpha val="18000"/>
                          </a:schemeClr>
                        </a:gs>
                        <a:gs pos="71000">
                          <a:schemeClr val="bg1">
                            <a:alpha val="0"/>
                            <a:lumMod val="98000"/>
                          </a:schemeClr>
                        </a:gs>
                        <a:gs pos="100000">
                          <a:schemeClr val="bg1">
                            <a:alpha val="0"/>
                            <a:lumMod val="0"/>
                            <a:lumOff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</p:grpSp>
              <p:grpSp>
                <p:nvGrpSpPr>
                  <p:cNvPr id="125" name="Groep 124"/>
                  <p:cNvGrpSpPr/>
                  <p:nvPr/>
                </p:nvGrpSpPr>
                <p:grpSpPr>
                  <a:xfrm>
                    <a:off x="4049564" y="4127452"/>
                    <a:ext cx="6030923" cy="437005"/>
                    <a:chOff x="1004842" y="3443849"/>
                    <a:chExt cx="8236368" cy="596814"/>
                  </a:xfrm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8600000"/>
                    </a:lightRig>
                  </a:scene3d>
                </p:grpSpPr>
                <p:sp>
                  <p:nvSpPr>
                    <p:cNvPr id="126" name="Ovaal 125"/>
                    <p:cNvSpPr/>
                    <p:nvPr/>
                  </p:nvSpPr>
                  <p:spPr>
                    <a:xfrm>
                      <a:off x="1004842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27" name="Ovaal 126"/>
                    <p:cNvSpPr/>
                    <p:nvPr/>
                  </p:nvSpPr>
                  <p:spPr>
                    <a:xfrm>
                      <a:off x="2270178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28" name="Ovaal 127"/>
                    <p:cNvSpPr/>
                    <p:nvPr/>
                  </p:nvSpPr>
                  <p:spPr>
                    <a:xfrm>
                      <a:off x="3556896" y="3443849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29" name="Ovaal 128"/>
                    <p:cNvSpPr/>
                    <p:nvPr/>
                  </p:nvSpPr>
                  <p:spPr>
                    <a:xfrm>
                      <a:off x="4824620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0" name="Ovaal 129"/>
                    <p:cNvSpPr/>
                    <p:nvPr/>
                  </p:nvSpPr>
                  <p:spPr>
                    <a:xfrm>
                      <a:off x="6089956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1" name="Ovaal 130"/>
                    <p:cNvSpPr/>
                    <p:nvPr/>
                  </p:nvSpPr>
                  <p:spPr>
                    <a:xfrm>
                      <a:off x="7376674" y="3443849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  <p:sp>
                  <p:nvSpPr>
                    <p:cNvPr id="132" name="Ovaal 131"/>
                    <p:cNvSpPr/>
                    <p:nvPr/>
                  </p:nvSpPr>
                  <p:spPr>
                    <a:xfrm>
                      <a:off x="8644398" y="3443851"/>
                      <a:ext cx="596812" cy="59681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  <a:sp3d extrusionH="44450" prstMaterial="plastic">
                      <a:bevelT w="222250" h="298450"/>
                      <a:bevelB h="0"/>
                      <a:extrusionClr>
                        <a:schemeClr val="tx1"/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/>
                    </a:p>
                  </p:txBody>
                </p:sp>
              </p:grpSp>
            </p:grpSp>
          </p:grpSp>
          <p:grpSp>
            <p:nvGrpSpPr>
              <p:cNvPr id="97" name="Groep 96"/>
              <p:cNvGrpSpPr/>
              <p:nvPr/>
            </p:nvGrpSpPr>
            <p:grpSpPr>
              <a:xfrm rot="10800000">
                <a:off x="6161721" y="5113976"/>
                <a:ext cx="547314" cy="1028412"/>
                <a:chOff x="9429830" y="1235328"/>
                <a:chExt cx="1141741" cy="2145350"/>
              </a:xfrm>
            </p:grpSpPr>
            <p:grpSp>
              <p:nvGrpSpPr>
                <p:cNvPr id="98" name="Groep 97"/>
                <p:cNvGrpSpPr/>
                <p:nvPr/>
              </p:nvGrpSpPr>
              <p:grpSpPr>
                <a:xfrm>
                  <a:off x="9539927" y="1235328"/>
                  <a:ext cx="904976" cy="2145350"/>
                  <a:chOff x="9539927" y="1611984"/>
                  <a:chExt cx="904976" cy="1282045"/>
                </a:xfrm>
              </p:grpSpPr>
              <p:cxnSp>
                <p:nvCxnSpPr>
                  <p:cNvPr id="117" name="Rechte verbindingslijn 116"/>
                  <p:cNvCxnSpPr/>
                  <p:nvPr/>
                </p:nvCxnSpPr>
                <p:spPr>
                  <a:xfrm>
                    <a:off x="9539927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Rechte verbindingslijn 117"/>
                  <p:cNvCxnSpPr/>
                  <p:nvPr/>
                </p:nvCxnSpPr>
                <p:spPr>
                  <a:xfrm>
                    <a:off x="9766171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Rechte verbindingslijn 118"/>
                  <p:cNvCxnSpPr/>
                  <p:nvPr/>
                </p:nvCxnSpPr>
                <p:spPr>
                  <a:xfrm>
                    <a:off x="9992415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Rechte verbindingslijn 119"/>
                  <p:cNvCxnSpPr/>
                  <p:nvPr/>
                </p:nvCxnSpPr>
                <p:spPr>
                  <a:xfrm>
                    <a:off x="10218659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Rechte verbindingslijn 120"/>
                  <p:cNvCxnSpPr/>
                  <p:nvPr/>
                </p:nvCxnSpPr>
                <p:spPr>
                  <a:xfrm>
                    <a:off x="10444903" y="1611984"/>
                    <a:ext cx="0" cy="1282045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9" name="Ovaal 98"/>
                <p:cNvSpPr/>
                <p:nvPr/>
              </p:nvSpPr>
              <p:spPr>
                <a:xfrm>
                  <a:off x="9453737" y="3010993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0" name="Ovaal 99"/>
                <p:cNvSpPr/>
                <p:nvPr/>
              </p:nvSpPr>
              <p:spPr>
                <a:xfrm>
                  <a:off x="10117925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1" name="Ovaal 100"/>
                <p:cNvSpPr/>
                <p:nvPr/>
              </p:nvSpPr>
              <p:spPr>
                <a:xfrm>
                  <a:off x="10349063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2" name="Afgeronde rechthoek 101"/>
                <p:cNvSpPr/>
                <p:nvPr/>
              </p:nvSpPr>
              <p:spPr>
                <a:xfrm>
                  <a:off x="9429830" y="2701948"/>
                  <a:ext cx="1120700" cy="187147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3" name="Ovaal 102"/>
                <p:cNvSpPr/>
                <p:nvPr/>
              </p:nvSpPr>
              <p:spPr>
                <a:xfrm>
                  <a:off x="10128445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4" name="Ovaal 103"/>
                <p:cNvSpPr/>
                <p:nvPr/>
              </p:nvSpPr>
              <p:spPr>
                <a:xfrm>
                  <a:off x="10359583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5" name="Afgeronde rechthoek 104"/>
                <p:cNvSpPr/>
                <p:nvPr/>
              </p:nvSpPr>
              <p:spPr>
                <a:xfrm>
                  <a:off x="9442271" y="2036297"/>
                  <a:ext cx="1107313" cy="18714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6" name="Ovaal 105"/>
                <p:cNvSpPr/>
                <p:nvPr/>
              </p:nvSpPr>
              <p:spPr>
                <a:xfrm>
                  <a:off x="10138965" y="1701700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7" name="Ovaal 106"/>
                <p:cNvSpPr/>
                <p:nvPr/>
              </p:nvSpPr>
              <p:spPr>
                <a:xfrm>
                  <a:off x="10370103" y="1701700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8" name="Afgeronde rechthoek 107"/>
                <p:cNvSpPr/>
                <p:nvPr/>
              </p:nvSpPr>
              <p:spPr>
                <a:xfrm>
                  <a:off x="9430453" y="1393577"/>
                  <a:ext cx="1141117" cy="177851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9" name="Ovaal 108"/>
                <p:cNvSpPr/>
                <p:nvPr/>
              </p:nvSpPr>
              <p:spPr>
                <a:xfrm>
                  <a:off x="9651804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0" name="Ovaal 109"/>
                <p:cNvSpPr/>
                <p:nvPr/>
              </p:nvSpPr>
              <p:spPr>
                <a:xfrm>
                  <a:off x="9882943" y="3010072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1" name="Ovaal 110"/>
                <p:cNvSpPr/>
                <p:nvPr/>
              </p:nvSpPr>
              <p:spPr>
                <a:xfrm>
                  <a:off x="9465858" y="235680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2" name="Ovaal 111"/>
                <p:cNvSpPr/>
                <p:nvPr/>
              </p:nvSpPr>
              <p:spPr>
                <a:xfrm>
                  <a:off x="9663925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3" name="Ovaal 112"/>
                <p:cNvSpPr/>
                <p:nvPr/>
              </p:nvSpPr>
              <p:spPr>
                <a:xfrm>
                  <a:off x="9895063" y="2355886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4" name="Ovaal 113"/>
                <p:cNvSpPr/>
                <p:nvPr/>
              </p:nvSpPr>
              <p:spPr>
                <a:xfrm>
                  <a:off x="9477324" y="1702621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5" name="Ovaal 114"/>
                <p:cNvSpPr/>
                <p:nvPr/>
              </p:nvSpPr>
              <p:spPr>
                <a:xfrm>
                  <a:off x="9675391" y="1701701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6" name="Ovaal 115"/>
                <p:cNvSpPr/>
                <p:nvPr/>
              </p:nvSpPr>
              <p:spPr>
                <a:xfrm>
                  <a:off x="9906529" y="1701701"/>
                  <a:ext cx="201468" cy="201468"/>
                </a:xfrm>
                <a:prstGeom prst="ellipse">
                  <a:avLst/>
                </a:prstGeom>
                <a:solidFill>
                  <a:srgbClr val="FFD9A7"/>
                </a:solidFill>
                <a:ln w="38100">
                  <a:solidFill>
                    <a:srgbClr val="FC92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432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iqoqi.png" descr="iqoqi.png"/>
          <p:cNvPicPr>
            <a:picLocks noChangeAspect="1"/>
          </p:cNvPicPr>
          <p:nvPr/>
        </p:nvPicPr>
        <p:blipFill>
          <a:blip r:embed="rId2">
            <a:alphaModFix amt="14102"/>
            <a:extLst/>
          </a:blip>
          <a:stretch>
            <a:fillRect/>
          </a:stretch>
        </p:blipFill>
        <p:spPr>
          <a:xfrm>
            <a:off x="7240548" y="3765541"/>
            <a:ext cx="1926849" cy="222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uibk.png" descr="uibk.png"/>
          <p:cNvPicPr>
            <a:picLocks noChangeAspect="1"/>
          </p:cNvPicPr>
          <p:nvPr/>
        </p:nvPicPr>
        <p:blipFill>
          <a:blip r:embed="rId3">
            <a:alphaModFix amt="14517"/>
            <a:extLst/>
          </a:blip>
          <a:stretch>
            <a:fillRect/>
          </a:stretch>
        </p:blipFill>
        <p:spPr>
          <a:xfrm>
            <a:off x="1823058" y="1299348"/>
            <a:ext cx="3675622" cy="246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7" name="digcirc.pdf" descr="digcirc.pdf"/>
          <p:cNvPicPr>
            <a:picLocks noChangeAspect="1"/>
          </p:cNvPicPr>
          <p:nvPr/>
        </p:nvPicPr>
        <p:blipFill>
          <a:blip r:embed="rId4">
            <a:alphaModFix amt="14897"/>
            <a:extLst/>
          </a:blip>
          <a:stretch>
            <a:fillRect/>
          </a:stretch>
        </p:blipFill>
        <p:spPr>
          <a:xfrm>
            <a:off x="5284563" y="1141042"/>
            <a:ext cx="3840891" cy="1436585"/>
          </a:xfrm>
          <a:prstGeom prst="rect">
            <a:avLst/>
          </a:prstGeom>
          <a:ln w="12700">
            <a:miter lim="400000"/>
          </a:ln>
        </p:spPr>
      </p:pic>
      <p:sp>
        <p:nvSpPr>
          <p:cNvPr id="1318" name="Rectangle"/>
          <p:cNvSpPr/>
          <p:nvPr/>
        </p:nvSpPr>
        <p:spPr>
          <a:xfrm>
            <a:off x="5285703" y="1119675"/>
            <a:ext cx="3838611" cy="1479319"/>
          </a:xfrm>
          <a:prstGeom prst="rect">
            <a:avLst/>
          </a:prstGeom>
          <a:ln w="25400">
            <a:solidFill>
              <a:srgbClr val="53585F">
                <a:alpha val="14897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19" name="Line"/>
          <p:cNvSpPr/>
          <p:nvPr/>
        </p:nvSpPr>
        <p:spPr>
          <a:xfrm flipV="1">
            <a:off x="4669088" y="1121839"/>
            <a:ext cx="615440" cy="765176"/>
          </a:xfrm>
          <a:prstGeom prst="line">
            <a:avLst/>
          </a:prstGeom>
          <a:ln w="25400">
            <a:solidFill>
              <a:srgbClr val="53585F">
                <a:alpha val="14897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20" name="Line"/>
          <p:cNvSpPr/>
          <p:nvPr/>
        </p:nvSpPr>
        <p:spPr>
          <a:xfrm>
            <a:off x="4669088" y="1874072"/>
            <a:ext cx="617731" cy="723307"/>
          </a:xfrm>
          <a:prstGeom prst="line">
            <a:avLst/>
          </a:prstGeom>
          <a:ln w="25400">
            <a:solidFill>
              <a:srgbClr val="53585F">
                <a:alpha val="14897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21" name="Circle"/>
          <p:cNvSpPr/>
          <p:nvPr/>
        </p:nvSpPr>
        <p:spPr>
          <a:xfrm>
            <a:off x="4605091" y="1813178"/>
            <a:ext cx="133946" cy="1339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  <a:alpha val="14897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23" name="2000px-Desktop_computer_clipart_-_Yellow_theme.png" descr="2000px-Desktop_computer_clipart_-_Yellow_theme.png"/>
          <p:cNvPicPr>
            <a:picLocks noChangeAspect="1"/>
          </p:cNvPicPr>
          <p:nvPr/>
        </p:nvPicPr>
        <p:blipFill>
          <a:blip r:embed="rId5">
            <a:alphaModFix amt="14932"/>
            <a:extLst/>
          </a:blip>
          <a:stretch>
            <a:fillRect/>
          </a:stretch>
        </p:blipFill>
        <p:spPr>
          <a:xfrm>
            <a:off x="7401080" y="3318916"/>
            <a:ext cx="737144" cy="532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Image" descr="Image"/>
          <p:cNvPicPr>
            <a:picLocks noChangeAspect="1"/>
          </p:cNvPicPr>
          <p:nvPr/>
        </p:nvPicPr>
        <p:blipFill>
          <a:blip r:embed="rId6">
            <a:alphaModFix amt="14932"/>
            <a:extLst/>
          </a:blip>
          <a:stretch>
            <a:fillRect/>
          </a:stretch>
        </p:blipFill>
        <p:spPr>
          <a:xfrm>
            <a:off x="8172737" y="3491447"/>
            <a:ext cx="2294930" cy="187524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Line"/>
          <p:cNvSpPr/>
          <p:nvPr/>
        </p:nvSpPr>
        <p:spPr>
          <a:xfrm>
            <a:off x="7663403" y="3043803"/>
            <a:ext cx="1" cy="250864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26" name="Line"/>
          <p:cNvSpPr/>
          <p:nvPr/>
        </p:nvSpPr>
        <p:spPr>
          <a:xfrm>
            <a:off x="7119484" y="3053794"/>
            <a:ext cx="552992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62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27" name="Line"/>
          <p:cNvSpPr/>
          <p:nvPr/>
        </p:nvSpPr>
        <p:spPr>
          <a:xfrm flipV="1">
            <a:off x="7126564" y="3043791"/>
            <a:ext cx="1" cy="552993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28" name="Line"/>
          <p:cNvSpPr/>
          <p:nvPr/>
        </p:nvSpPr>
        <p:spPr>
          <a:xfrm>
            <a:off x="7119484" y="3594041"/>
            <a:ext cx="258131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1329" name="Image" descr="Image"/>
          <p:cNvPicPr>
            <a:picLocks noChangeAspect="1"/>
          </p:cNvPicPr>
          <p:nvPr/>
        </p:nvPicPr>
        <p:blipFill>
          <a:blip r:embed="rId7">
            <a:alphaModFix amt="14932"/>
            <a:extLst/>
          </a:blip>
          <a:stretch>
            <a:fillRect/>
          </a:stretch>
        </p:blipFill>
        <p:spPr>
          <a:xfrm>
            <a:off x="8167099" y="3491447"/>
            <a:ext cx="2187774" cy="187524"/>
          </a:xfrm>
          <a:prstGeom prst="rect">
            <a:avLst/>
          </a:prstGeom>
          <a:ln w="12700">
            <a:miter lim="400000"/>
          </a:ln>
        </p:spPr>
      </p:pic>
      <p:sp>
        <p:nvSpPr>
          <p:cNvPr id="1330" name="Circle"/>
          <p:cNvSpPr/>
          <p:nvPr/>
        </p:nvSpPr>
        <p:spPr>
          <a:xfrm>
            <a:off x="6818336" y="3561471"/>
            <a:ext cx="71438" cy="71438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1493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31" name="Line"/>
          <p:cNvSpPr/>
          <p:nvPr/>
        </p:nvSpPr>
        <p:spPr>
          <a:xfrm>
            <a:off x="6846378" y="3597190"/>
            <a:ext cx="529263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2" name="Line"/>
          <p:cNvSpPr/>
          <p:nvPr/>
        </p:nvSpPr>
        <p:spPr>
          <a:xfrm flipV="1">
            <a:off x="6844397" y="2586272"/>
            <a:ext cx="1" cy="2321023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102"/>
              </a:schemeClr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3" name="Line"/>
          <p:cNvSpPr/>
          <p:nvPr/>
        </p:nvSpPr>
        <p:spPr>
          <a:xfrm>
            <a:off x="9132378" y="2120770"/>
            <a:ext cx="529263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846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4" name="Line"/>
          <p:cNvSpPr/>
          <p:nvPr/>
        </p:nvSpPr>
        <p:spPr>
          <a:xfrm>
            <a:off x="9659230" y="2111840"/>
            <a:ext cx="1" cy="1326490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5" name="Line"/>
          <p:cNvSpPr/>
          <p:nvPr/>
        </p:nvSpPr>
        <p:spPr>
          <a:xfrm>
            <a:off x="8170222" y="3429000"/>
            <a:ext cx="1480411" cy="0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6" name="Line"/>
          <p:cNvSpPr/>
          <p:nvPr/>
        </p:nvSpPr>
        <p:spPr>
          <a:xfrm>
            <a:off x="6844397" y="6327725"/>
            <a:ext cx="1" cy="187524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10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7" name="Line"/>
          <p:cNvSpPr/>
          <p:nvPr/>
        </p:nvSpPr>
        <p:spPr>
          <a:xfrm>
            <a:off x="6846378" y="6506140"/>
            <a:ext cx="2814036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10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8" name="Line"/>
          <p:cNvSpPr/>
          <p:nvPr/>
        </p:nvSpPr>
        <p:spPr>
          <a:xfrm flipH="1">
            <a:off x="9659230" y="3732088"/>
            <a:ext cx="1" cy="2783084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39" name="Line"/>
          <p:cNvSpPr/>
          <p:nvPr/>
        </p:nvSpPr>
        <p:spPr>
          <a:xfrm>
            <a:off x="8170222" y="3742048"/>
            <a:ext cx="1480411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40" name="Rectangle"/>
          <p:cNvSpPr/>
          <p:nvPr/>
        </p:nvSpPr>
        <p:spPr>
          <a:xfrm>
            <a:off x="4114783" y="4584818"/>
            <a:ext cx="3655076" cy="1835849"/>
          </a:xfrm>
          <a:prstGeom prst="rect">
            <a:avLst/>
          </a:prstGeom>
          <a:ln w="38100">
            <a:solidFill>
              <a:srgbClr val="FF2600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41" name="Rectangle"/>
          <p:cNvSpPr/>
          <p:nvPr/>
        </p:nvSpPr>
        <p:spPr>
          <a:xfrm>
            <a:off x="4229536" y="4901589"/>
            <a:ext cx="2718803" cy="1418726"/>
          </a:xfrm>
          <a:prstGeom prst="rect">
            <a:avLst/>
          </a:prstGeom>
          <a:ln w="25400">
            <a:solidFill>
              <a:srgbClr val="53585F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42" name="Line"/>
          <p:cNvSpPr/>
          <p:nvPr/>
        </p:nvSpPr>
        <p:spPr>
          <a:xfrm>
            <a:off x="6951192" y="4907190"/>
            <a:ext cx="632242" cy="672912"/>
          </a:xfrm>
          <a:prstGeom prst="line">
            <a:avLst/>
          </a:prstGeom>
          <a:ln w="25400">
            <a:solidFill>
              <a:srgbClr val="53585F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43" name="Line"/>
          <p:cNvSpPr/>
          <p:nvPr/>
        </p:nvSpPr>
        <p:spPr>
          <a:xfrm flipV="1">
            <a:off x="6945106" y="5581810"/>
            <a:ext cx="644264" cy="736822"/>
          </a:xfrm>
          <a:prstGeom prst="line">
            <a:avLst/>
          </a:prstGeom>
          <a:ln w="25400">
            <a:solidFill>
              <a:srgbClr val="53585F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44" name="Circle"/>
          <p:cNvSpPr/>
          <p:nvPr/>
        </p:nvSpPr>
        <p:spPr>
          <a:xfrm>
            <a:off x="7521160" y="5513681"/>
            <a:ext cx="133946" cy="1339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  <a:alpha val="141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45" name="Analog Simulation"/>
          <p:cNvSpPr txBox="1"/>
          <p:nvPr/>
        </p:nvSpPr>
        <p:spPr>
          <a:xfrm>
            <a:off x="4567760" y="4566280"/>
            <a:ext cx="200763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>
                <a:solidFill>
                  <a:srgbClr val="53585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687" kern="0"/>
              <a:t>Analog Simulation</a:t>
            </a:r>
          </a:p>
        </p:txBody>
      </p:sp>
      <p:pic>
        <p:nvPicPr>
          <p:cNvPr id="1349" name="Image" descr="Image"/>
          <p:cNvPicPr>
            <a:picLocks noChangeAspect="1"/>
          </p:cNvPicPr>
          <p:nvPr/>
        </p:nvPicPr>
        <p:blipFill>
          <a:blip r:embed="rId8">
            <a:alphaModFix amt="14102"/>
            <a:extLst/>
          </a:blip>
          <a:stretch>
            <a:fillRect/>
          </a:stretch>
        </p:blipFill>
        <p:spPr>
          <a:xfrm rot="16200000" flipH="1">
            <a:off x="6049253" y="5765544"/>
            <a:ext cx="382386" cy="137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Image" descr="Image"/>
          <p:cNvPicPr>
            <a:picLocks noChangeAspect="1"/>
          </p:cNvPicPr>
          <p:nvPr/>
        </p:nvPicPr>
        <p:blipFill>
          <a:blip r:embed="rId8">
            <a:alphaModFix amt="14102"/>
            <a:extLst/>
          </a:blip>
          <a:stretch>
            <a:fillRect/>
          </a:stretch>
        </p:blipFill>
        <p:spPr>
          <a:xfrm rot="5400000" flipH="1">
            <a:off x="5681615" y="5765544"/>
            <a:ext cx="382386" cy="137268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Connection Line"/>
          <p:cNvSpPr/>
          <p:nvPr/>
        </p:nvSpPr>
        <p:spPr>
          <a:xfrm>
            <a:off x="4729976" y="5455140"/>
            <a:ext cx="1087056" cy="270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145"/>
                </a:moveTo>
                <a:cubicBezTo>
                  <a:pt x="7366" y="-5400"/>
                  <a:pt x="14566" y="-5382"/>
                  <a:pt x="21600" y="16200"/>
                </a:cubicBezTo>
              </a:path>
            </a:pathLst>
          </a:custGeom>
          <a:ln w="12700">
            <a:solidFill>
              <a:srgbClr val="53585F">
                <a:alpha val="14102"/>
              </a:srgb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82" name="Connection Line"/>
          <p:cNvSpPr/>
          <p:nvPr/>
        </p:nvSpPr>
        <p:spPr>
          <a:xfrm>
            <a:off x="4700561" y="5334411"/>
            <a:ext cx="1472036" cy="416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extrusionOk="0">
                <a:moveTo>
                  <a:pt x="0" y="15185"/>
                </a:moveTo>
                <a:cubicBezTo>
                  <a:pt x="7395" y="-5396"/>
                  <a:pt x="14595" y="-5056"/>
                  <a:pt x="21600" y="16204"/>
                </a:cubicBezTo>
              </a:path>
            </a:pathLst>
          </a:custGeom>
          <a:ln w="12700">
            <a:solidFill>
              <a:srgbClr val="A6AAA9">
                <a:alpha val="14102"/>
              </a:srgb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1355" name="Image" descr="Image"/>
          <p:cNvPicPr>
            <a:picLocks noChangeAspect="1"/>
          </p:cNvPicPr>
          <p:nvPr/>
        </p:nvPicPr>
        <p:blipFill>
          <a:blip r:embed="rId9">
            <a:alphaModFix amt="14102"/>
            <a:extLst/>
          </a:blip>
          <a:stretch>
            <a:fillRect/>
          </a:stretch>
        </p:blipFill>
        <p:spPr>
          <a:xfrm>
            <a:off x="5854292" y="5135937"/>
            <a:ext cx="1061252" cy="421454"/>
          </a:xfrm>
          <a:prstGeom prst="rect">
            <a:avLst/>
          </a:prstGeom>
          <a:ln w="12700">
            <a:miter lim="400000"/>
          </a:ln>
        </p:spPr>
      </p:pic>
      <p:sp>
        <p:nvSpPr>
          <p:cNvPr id="1359" name="Circle"/>
          <p:cNvSpPr/>
          <p:nvPr/>
        </p:nvSpPr>
        <p:spPr>
          <a:xfrm>
            <a:off x="5634731" y="5816822"/>
            <a:ext cx="19610" cy="19610"/>
          </a:xfrm>
          <a:prstGeom prst="ellipse">
            <a:avLst/>
          </a:prstGeom>
          <a:solidFill>
            <a:srgbClr val="000000">
              <a:alpha val="14102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63" name="blueball.pdf" descr="blueball.pdf"/>
          <p:cNvPicPr>
            <a:picLocks noChangeAspect="1"/>
          </p:cNvPicPr>
          <p:nvPr/>
        </p:nvPicPr>
        <p:blipFill>
          <a:blip r:embed="rId10">
            <a:alphaModFix amt="14102"/>
            <a:extLst/>
          </a:blip>
          <a:stretch>
            <a:fillRect/>
          </a:stretch>
        </p:blipFill>
        <p:spPr>
          <a:xfrm>
            <a:off x="5774761" y="5728579"/>
            <a:ext cx="196096" cy="1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blueball.pdf" descr="blueball.pdf"/>
          <p:cNvPicPr>
            <a:picLocks noChangeAspect="1"/>
          </p:cNvPicPr>
          <p:nvPr/>
        </p:nvPicPr>
        <p:blipFill>
          <a:blip r:embed="rId10">
            <a:alphaModFix amt="14102"/>
            <a:extLst/>
          </a:blip>
          <a:stretch>
            <a:fillRect/>
          </a:stretch>
        </p:blipFill>
        <p:spPr>
          <a:xfrm>
            <a:off x="6142398" y="5728579"/>
            <a:ext cx="196096" cy="196096"/>
          </a:xfrm>
          <a:prstGeom prst="rect">
            <a:avLst/>
          </a:prstGeom>
          <a:ln w="12700">
            <a:miter lim="400000"/>
          </a:ln>
        </p:spPr>
      </p:pic>
      <p:sp>
        <p:nvSpPr>
          <p:cNvPr id="1365" name="Line"/>
          <p:cNvSpPr/>
          <p:nvPr/>
        </p:nvSpPr>
        <p:spPr>
          <a:xfrm>
            <a:off x="7663404" y="2905783"/>
            <a:ext cx="1" cy="432054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66" name="Line"/>
          <p:cNvSpPr/>
          <p:nvPr/>
        </p:nvSpPr>
        <p:spPr>
          <a:xfrm>
            <a:off x="7119484" y="2915775"/>
            <a:ext cx="552992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62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67" name="Line"/>
          <p:cNvSpPr/>
          <p:nvPr/>
        </p:nvSpPr>
        <p:spPr>
          <a:xfrm flipV="1">
            <a:off x="7126564" y="2905771"/>
            <a:ext cx="1" cy="552992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368" name="Line"/>
          <p:cNvSpPr/>
          <p:nvPr/>
        </p:nvSpPr>
        <p:spPr>
          <a:xfrm>
            <a:off x="7119484" y="3456021"/>
            <a:ext cx="258131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1373" name="Group"/>
          <p:cNvGrpSpPr/>
          <p:nvPr/>
        </p:nvGrpSpPr>
        <p:grpSpPr>
          <a:xfrm>
            <a:off x="3284870" y="1179180"/>
            <a:ext cx="5839445" cy="4210105"/>
            <a:chOff x="-524152" y="-85027"/>
            <a:chExt cx="8304986" cy="5987703"/>
          </a:xfrm>
        </p:grpSpPr>
        <p:sp>
          <p:nvSpPr>
            <p:cNvPr id="1369" name="Rectangle"/>
            <p:cNvSpPr/>
            <p:nvPr/>
          </p:nvSpPr>
          <p:spPr>
            <a:xfrm>
              <a:off x="-523769" y="733358"/>
              <a:ext cx="8303845" cy="5169318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0" name="Rectangle"/>
            <p:cNvSpPr/>
            <p:nvPr/>
          </p:nvSpPr>
          <p:spPr>
            <a:xfrm>
              <a:off x="-524152" y="-85027"/>
              <a:ext cx="8304986" cy="81541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71" name="Theory-Experiment Correlation"/>
            <p:cNvSpPr txBox="1"/>
            <p:nvPr/>
          </p:nvSpPr>
          <p:spPr>
            <a:xfrm>
              <a:off x="264845" y="17046"/>
              <a:ext cx="6405415" cy="631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sz="1969" kern="0"/>
                <a:t>Theory-Experiment Correlation</a:t>
              </a:r>
            </a:p>
          </p:txBody>
        </p:sp>
        <p:pic>
          <p:nvPicPr>
            <p:cNvPr id="1372" name="Correlation_8Ions_Mass-0p1_BackGroundField0.pdf" descr="Correlation_8Ions_Mass-0p1_BackGroundField0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90779" y="700758"/>
              <a:ext cx="7875287" cy="5131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" name="Rectangle"/>
            <p:cNvSpPr/>
            <p:nvPr/>
          </p:nvSpPr>
          <p:spPr>
            <a:xfrm>
              <a:off x="186417" y="5490915"/>
              <a:ext cx="6706941" cy="3814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8" name="Rectangle"/>
            <p:cNvSpPr/>
            <p:nvPr/>
          </p:nvSpPr>
          <p:spPr>
            <a:xfrm>
              <a:off x="-294206" y="1296838"/>
              <a:ext cx="435839" cy="32536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378" name="54% of the data points are within the error band"/>
          <p:cNvSpPr txBox="1"/>
          <p:nvPr/>
        </p:nvSpPr>
        <p:spPr>
          <a:xfrm>
            <a:off x="6818335" y="3861482"/>
            <a:ext cx="1555147" cy="62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hangingPunct="0">
              <a:defRPr sz="1700"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sz="1195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5</a:t>
            </a:r>
            <a:r>
              <a:rPr lang="nl-NL" sz="1195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9</a:t>
            </a:r>
            <a:r>
              <a:rPr sz="1195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%</a:t>
            </a:r>
            <a:r>
              <a:rPr sz="1195" kern="0" smtClean="0">
                <a:solidFill>
                  <a:srgbClr val="000000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 </a:t>
            </a:r>
            <a:r>
              <a:rPr sz="1195" kern="0">
                <a:solidFill>
                  <a:srgbClr val="063100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of the data points are within the error band</a:t>
            </a:r>
          </a:p>
        </p:txBody>
      </p:sp>
      <p:sp>
        <p:nvSpPr>
          <p:cNvPr id="1322" name="Digital Simulation"/>
          <p:cNvSpPr txBox="1"/>
          <p:nvPr/>
        </p:nvSpPr>
        <p:spPr>
          <a:xfrm>
            <a:off x="5279271" y="5010430"/>
            <a:ext cx="200763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>
                <a:solidFill>
                  <a:srgbClr val="53585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lang="nl-NL" sz="1687" kern="0"/>
              <a:t>Energy (simulated)</a:t>
            </a:r>
            <a:endParaRPr sz="1687" kern="0"/>
          </a:p>
        </p:txBody>
      </p:sp>
      <p:sp>
        <p:nvSpPr>
          <p:cNvPr id="69" name="Digital Simulation"/>
          <p:cNvSpPr txBox="1"/>
          <p:nvPr/>
        </p:nvSpPr>
        <p:spPr>
          <a:xfrm rot="16200000">
            <a:off x="2596771" y="3199386"/>
            <a:ext cx="200763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>
                <a:solidFill>
                  <a:srgbClr val="53585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lang="nl-NL" sz="1687" kern="0"/>
              <a:t>Energy (measured)</a:t>
            </a:r>
            <a:endParaRPr sz="1687" kern="0"/>
          </a:p>
        </p:txBody>
      </p:sp>
      <p:sp>
        <p:nvSpPr>
          <p:cNvPr id="55" name="The Innsbruck Quantum Cloud"/>
          <p:cNvSpPr txBox="1">
            <a:spLocks/>
          </p:cNvSpPr>
          <p:nvPr/>
        </p:nvSpPr>
        <p:spPr>
          <a:xfrm>
            <a:off x="3550596" y="107007"/>
            <a:ext cx="8641404" cy="750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defTabSz="838616">
              <a:defRPr sz="360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800" kern="0" smtClean="0">
                <a:solidFill>
                  <a:srgbClr val="FFFFFF"/>
                </a:solidFill>
                <a:latin typeface="+mj-lt"/>
                <a:ea typeface="Fira Sans Book"/>
                <a:cs typeface="Fira Sans Book"/>
                <a:sym typeface="Fira Sans Book"/>
              </a:rPr>
              <a:t>The Innsbruck Quantum Cloud</a:t>
            </a:r>
            <a:endParaRPr lang="nl-NL" sz="2800" kern="0">
              <a:solidFill>
                <a:srgbClr val="FFFFFF"/>
              </a:solidFill>
              <a:latin typeface="+mj-lt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8124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18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21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44" name="Afbeelding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81" y="2102258"/>
            <a:ext cx="1313326" cy="742023"/>
          </a:xfrm>
          <a:prstGeom prst="rect">
            <a:avLst/>
          </a:prstGeom>
        </p:spPr>
      </p:pic>
      <p:pic>
        <p:nvPicPr>
          <p:cNvPr id="48" name="Afbeelding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57" y="3180176"/>
            <a:ext cx="2130588" cy="398934"/>
          </a:xfrm>
          <a:prstGeom prst="rect">
            <a:avLst/>
          </a:prstGeom>
        </p:spPr>
      </p:pic>
      <p:pic>
        <p:nvPicPr>
          <p:cNvPr id="49" name="Picture 1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91" y="1437874"/>
            <a:ext cx="1054946" cy="14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Afbeelding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sp>
        <p:nvSpPr>
          <p:cNvPr id="53" name="R. Blatt, Innsbruck"/>
          <p:cNvSpPr txBox="1"/>
          <p:nvPr/>
        </p:nvSpPr>
        <p:spPr>
          <a:xfrm>
            <a:off x="2579263" y="1555219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/>
              <a:t>spin Hamiltonian</a:t>
            </a:r>
            <a:endParaRPr sz="1687" kern="0"/>
          </a:p>
        </p:txBody>
      </p:sp>
      <p:sp>
        <p:nvSpPr>
          <p:cNvPr id="54" name="R. Blatt, Innsbruck"/>
          <p:cNvSpPr txBox="1"/>
          <p:nvPr/>
        </p:nvSpPr>
        <p:spPr>
          <a:xfrm>
            <a:off x="2015200" y="3689143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sums of Pauli products</a:t>
            </a:r>
            <a:endParaRPr sz="1687" kern="0"/>
          </a:p>
        </p:txBody>
      </p:sp>
      <p:sp>
        <p:nvSpPr>
          <p:cNvPr id="55" name="Gebogen pijl 54"/>
          <p:cNvSpPr/>
          <p:nvPr/>
        </p:nvSpPr>
        <p:spPr>
          <a:xfrm rot="10800000">
            <a:off x="7445326" y="5013354"/>
            <a:ext cx="880755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Gebogen pijl 55"/>
          <p:cNvSpPr/>
          <p:nvPr/>
        </p:nvSpPr>
        <p:spPr>
          <a:xfrm rot="10800000" flipH="1">
            <a:off x="3392488" y="5035816"/>
            <a:ext cx="1004028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3611570" y="1017459"/>
            <a:ext cx="1955994" cy="376224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9006321" y="1030319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Rechthoek 59"/>
          <p:cNvSpPr/>
          <p:nvPr/>
        </p:nvSpPr>
        <p:spPr>
          <a:xfrm>
            <a:off x="2786332" y="4895949"/>
            <a:ext cx="6426679" cy="856923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sp>
        <p:nvSpPr>
          <p:cNvPr id="61" name="Rechthoek 60"/>
          <p:cNvSpPr/>
          <p:nvPr/>
        </p:nvSpPr>
        <p:spPr>
          <a:xfrm>
            <a:off x="4574645" y="5750314"/>
            <a:ext cx="2906865" cy="707762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2" name="Groep 61"/>
          <p:cNvGrpSpPr/>
          <p:nvPr/>
        </p:nvGrpSpPr>
        <p:grpSpPr>
          <a:xfrm rot="10800000">
            <a:off x="10617498" y="2178759"/>
            <a:ext cx="1292356" cy="1721229"/>
            <a:chOff x="8960771" y="1235328"/>
            <a:chExt cx="1610800" cy="2145350"/>
          </a:xfrm>
        </p:grpSpPr>
        <p:grpSp>
          <p:nvGrpSpPr>
            <p:cNvPr id="63" name="Groep 62"/>
            <p:cNvGrpSpPr/>
            <p:nvPr/>
          </p:nvGrpSpPr>
          <p:grpSpPr>
            <a:xfrm>
              <a:off x="9087439" y="1235328"/>
              <a:ext cx="1357464" cy="2145350"/>
              <a:chOff x="9087439" y="1611984"/>
              <a:chExt cx="1357464" cy="1282045"/>
            </a:xfrm>
          </p:grpSpPr>
          <p:cxnSp>
            <p:nvCxnSpPr>
              <p:cNvPr id="82" name="Rechte verbindingslijn 81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echte verbindingslijn 82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echte verbindingslijn 83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84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85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echte verbindingslijn 87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Ovaal 63"/>
            <p:cNvSpPr/>
            <p:nvPr/>
          </p:nvSpPr>
          <p:spPr>
            <a:xfrm>
              <a:off x="8981811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Ovaal 64"/>
            <p:cNvSpPr/>
            <p:nvPr/>
          </p:nvSpPr>
          <p:spPr>
            <a:xfrm>
              <a:off x="9212949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Ovaal 65"/>
            <p:cNvSpPr/>
            <p:nvPr/>
          </p:nvSpPr>
          <p:spPr>
            <a:xfrm>
              <a:off x="10117925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>
              <a:off x="10349063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Afgeronde rechthoek 67"/>
            <p:cNvSpPr/>
            <p:nvPr/>
          </p:nvSpPr>
          <p:spPr>
            <a:xfrm>
              <a:off x="9505659" y="3022459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Afgeronde rechthoek 68"/>
            <p:cNvSpPr/>
            <p:nvPr/>
          </p:nvSpPr>
          <p:spPr>
            <a:xfrm>
              <a:off x="8960771" y="2701948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Ovaal 69"/>
            <p:cNvSpPr/>
            <p:nvPr/>
          </p:nvSpPr>
          <p:spPr>
            <a:xfrm>
              <a:off x="8992331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Ovaal 70"/>
            <p:cNvSpPr/>
            <p:nvPr/>
          </p:nvSpPr>
          <p:spPr>
            <a:xfrm>
              <a:off x="9223469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Ovaal 71"/>
            <p:cNvSpPr/>
            <p:nvPr/>
          </p:nvSpPr>
          <p:spPr>
            <a:xfrm>
              <a:off x="10128445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Ovaal 72"/>
            <p:cNvSpPr/>
            <p:nvPr/>
          </p:nvSpPr>
          <p:spPr>
            <a:xfrm>
              <a:off x="10359583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Afgeronde rechthoek 73"/>
            <p:cNvSpPr/>
            <p:nvPr/>
          </p:nvSpPr>
          <p:spPr>
            <a:xfrm>
              <a:off x="9516179" y="2368273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Afgeronde rechthoek 74"/>
            <p:cNvSpPr/>
            <p:nvPr/>
          </p:nvSpPr>
          <p:spPr>
            <a:xfrm>
              <a:off x="8971291" y="2047762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Ovaal 75"/>
            <p:cNvSpPr/>
            <p:nvPr/>
          </p:nvSpPr>
          <p:spPr>
            <a:xfrm>
              <a:off x="9002851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Ovaal 76"/>
            <p:cNvSpPr/>
            <p:nvPr/>
          </p:nvSpPr>
          <p:spPr>
            <a:xfrm>
              <a:off x="9233989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Ovaal 77"/>
            <p:cNvSpPr/>
            <p:nvPr/>
          </p:nvSpPr>
          <p:spPr>
            <a:xfrm>
              <a:off x="10138965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Ovaal 78"/>
            <p:cNvSpPr/>
            <p:nvPr/>
          </p:nvSpPr>
          <p:spPr>
            <a:xfrm>
              <a:off x="10370103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Afgeronde rechthoek 79"/>
            <p:cNvSpPr/>
            <p:nvPr/>
          </p:nvSpPr>
          <p:spPr>
            <a:xfrm>
              <a:off x="9526699" y="1714087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Afgeronde rechthoek 80"/>
            <p:cNvSpPr/>
            <p:nvPr/>
          </p:nvSpPr>
          <p:spPr>
            <a:xfrm>
              <a:off x="8981811" y="1393576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9" name="Rechthoek 88"/>
          <p:cNvSpPr/>
          <p:nvPr/>
        </p:nvSpPr>
        <p:spPr>
          <a:xfrm>
            <a:off x="10472283" y="2021788"/>
            <a:ext cx="1506570" cy="2201419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90" name="Groep 89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91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2" name="Groep 91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93" name="Groep 92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102" name="Ovaal 101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3" name="Ovaal 102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4" name="Ovaal 103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5" name="Ovaal 104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6" name="Ovaal 105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7" name="Ovaal 106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8" name="Ovaal 107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95" name="Ovaal 94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6" name="Ovaal 95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7" name="Ovaal 96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8" name="Ovaal 97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9" name="Ovaal 98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0" name="Ovaal 99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1" name="Ovaal 100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3" name="Rechthoek 2"/>
          <p:cNvSpPr/>
          <p:nvPr/>
        </p:nvSpPr>
        <p:spPr>
          <a:xfrm>
            <a:off x="6211971" y="1013159"/>
            <a:ext cx="4151174" cy="3679732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601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2"/>
          <p:cNvSpPr txBox="1">
            <a:spLocks/>
          </p:cNvSpPr>
          <p:nvPr/>
        </p:nvSpPr>
        <p:spPr>
          <a:xfrm>
            <a:off x="1219814" y="194888"/>
            <a:ext cx="9155109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smtClean="0">
                <a:solidFill>
                  <a:schemeClr val="bg1"/>
                </a:solidFill>
              </a:rPr>
              <a:t>Target: Lattice Schwinger model</a:t>
            </a:r>
            <a:endParaRPr lang="nl-NL" sz="2800">
              <a:solidFill>
                <a:schemeClr val="bg1"/>
              </a:solidFill>
            </a:endParaRP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-27593" y="5897487"/>
            <a:ext cx="4877803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mtClean="0"/>
              <a:t>E. A. Martinez et al., Nature 534, 516 (2016)</a:t>
            </a:r>
            <a:endParaRPr lang="nl-NL" sz="1800"/>
          </a:p>
        </p:txBody>
      </p:sp>
      <p:sp>
        <p:nvSpPr>
          <p:cNvPr id="11" name="Titel 2"/>
          <p:cNvSpPr txBox="1">
            <a:spLocks/>
          </p:cNvSpPr>
          <p:nvPr/>
        </p:nvSpPr>
        <p:spPr>
          <a:xfrm>
            <a:off x="-197968" y="6213130"/>
            <a:ext cx="4877803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mtClean="0"/>
              <a:t>C. Muschik et al., NJP 19, 103020 (2017)</a:t>
            </a:r>
            <a:endParaRPr lang="nl-NL" sz="1800"/>
          </a:p>
        </p:txBody>
      </p:sp>
      <p:grpSp>
        <p:nvGrpSpPr>
          <p:cNvPr id="84" name="Groep 83"/>
          <p:cNvGrpSpPr/>
          <p:nvPr/>
        </p:nvGrpSpPr>
        <p:grpSpPr>
          <a:xfrm>
            <a:off x="4401967" y="3719277"/>
            <a:ext cx="6623305" cy="257175"/>
            <a:chOff x="2934671" y="3316478"/>
            <a:chExt cx="6623305" cy="257175"/>
          </a:xfrm>
        </p:grpSpPr>
        <p:sp>
          <p:nvSpPr>
            <p:cNvPr id="45" name="Atom"/>
            <p:cNvSpPr/>
            <p:nvPr/>
          </p:nvSpPr>
          <p:spPr>
            <a:xfrm>
              <a:off x="2934671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49" name="Atom"/>
            <p:cNvSpPr/>
            <p:nvPr/>
          </p:nvSpPr>
          <p:spPr>
            <a:xfrm>
              <a:off x="3622305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0" name="Atom"/>
            <p:cNvSpPr/>
            <p:nvPr/>
          </p:nvSpPr>
          <p:spPr>
            <a:xfrm>
              <a:off x="4323587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1" name="Atom"/>
            <p:cNvSpPr/>
            <p:nvPr/>
          </p:nvSpPr>
          <p:spPr>
            <a:xfrm>
              <a:off x="5024869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2" name="Atom"/>
            <p:cNvSpPr/>
            <p:nvPr/>
          </p:nvSpPr>
          <p:spPr>
            <a:xfrm>
              <a:off x="5726151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3" name="Atom"/>
            <p:cNvSpPr/>
            <p:nvPr/>
          </p:nvSpPr>
          <p:spPr>
            <a:xfrm>
              <a:off x="6441081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4" name="Atom"/>
            <p:cNvSpPr/>
            <p:nvPr/>
          </p:nvSpPr>
          <p:spPr>
            <a:xfrm>
              <a:off x="7142363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5" name="Atom"/>
            <p:cNvSpPr/>
            <p:nvPr/>
          </p:nvSpPr>
          <p:spPr>
            <a:xfrm>
              <a:off x="7857293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6" name="Atom"/>
            <p:cNvSpPr/>
            <p:nvPr/>
          </p:nvSpPr>
          <p:spPr>
            <a:xfrm>
              <a:off x="8585871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7" name="Atom"/>
            <p:cNvSpPr/>
            <p:nvPr/>
          </p:nvSpPr>
          <p:spPr>
            <a:xfrm>
              <a:off x="9300801" y="3316478"/>
              <a:ext cx="257175" cy="2571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Dot"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336248" y="3096819"/>
            <a:ext cx="3055220" cy="2108070"/>
            <a:chOff x="396572" y="2671113"/>
            <a:chExt cx="3055220" cy="2108070"/>
          </a:xfrm>
        </p:grpSpPr>
        <p:sp>
          <p:nvSpPr>
            <p:cNvPr id="135" name="Rectangle"/>
            <p:cNvSpPr/>
            <p:nvPr/>
          </p:nvSpPr>
          <p:spPr>
            <a:xfrm>
              <a:off x="402889" y="3147532"/>
              <a:ext cx="3048903" cy="1631651"/>
            </a:xfrm>
            <a:prstGeom prst="rect">
              <a:avLst/>
            </a:prstGeom>
            <a:solidFill>
              <a:srgbClr val="DCDEE0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" name="Rectangle"/>
            <p:cNvSpPr/>
            <p:nvPr/>
          </p:nvSpPr>
          <p:spPr>
            <a:xfrm>
              <a:off x="402889" y="2671113"/>
              <a:ext cx="3048903" cy="477196"/>
            </a:xfrm>
            <a:prstGeom prst="rect">
              <a:avLst/>
            </a:prstGeom>
            <a:solidFill>
              <a:srgbClr val="A6AAA9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3" name="Kogut-Susskind encoding"/>
            <p:cNvSpPr txBox="1"/>
            <p:nvPr/>
          </p:nvSpPr>
          <p:spPr>
            <a:xfrm>
              <a:off x="396572" y="2732994"/>
              <a:ext cx="2900824" cy="3534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2600">
                  <a:solidFill>
                    <a:srgbClr val="063110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828" kern="0"/>
                <a:t>Kogut-Susskind encoding</a:t>
              </a:r>
            </a:p>
          </p:txBody>
        </p:sp>
        <p:grpSp>
          <p:nvGrpSpPr>
            <p:cNvPr id="133" name="Groep 132"/>
            <p:cNvGrpSpPr/>
            <p:nvPr/>
          </p:nvGrpSpPr>
          <p:grpSpPr>
            <a:xfrm>
              <a:off x="604513" y="3270807"/>
              <a:ext cx="2710601" cy="1451271"/>
              <a:chOff x="683221" y="4857435"/>
              <a:chExt cx="3208675" cy="1717942"/>
            </a:xfrm>
          </p:grpSpPr>
          <p:grpSp>
            <p:nvGrpSpPr>
              <p:cNvPr id="15" name="Groep 14"/>
              <p:cNvGrpSpPr/>
              <p:nvPr/>
            </p:nvGrpSpPr>
            <p:grpSpPr>
              <a:xfrm>
                <a:off x="683221" y="5819799"/>
                <a:ext cx="257175" cy="755578"/>
                <a:chOff x="6042313" y="2800282"/>
                <a:chExt cx="257175" cy="755578"/>
              </a:xfrm>
            </p:grpSpPr>
            <p:sp>
              <p:nvSpPr>
                <p:cNvPr id="36" name="DownHat"/>
                <p:cNvSpPr/>
                <p:nvPr/>
              </p:nvSpPr>
              <p:spPr>
                <a:xfrm>
                  <a:off x="6100765" y="3411031"/>
                  <a:ext cx="144829" cy="144829"/>
                </a:xfrm>
                <a:prstGeom prst="ellipse">
                  <a:avLst/>
                </a:prstGeom>
                <a:solidFill>
                  <a:schemeClr val="accent5"/>
                </a:solidFill>
                <a:scene3d>
                  <a:camera prst="isometricTopUp">
                    <a:rot lat="3526780" lon="9804077" rev="9689261"/>
                  </a:camera>
                  <a:lightRig rig="harsh" dir="t">
                    <a:rot lat="0" lon="0" rev="210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DownStick"/>
                <p:cNvSpPr/>
                <p:nvPr/>
              </p:nvSpPr>
              <p:spPr>
                <a:xfrm>
                  <a:off x="6147862" y="3109755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Atom"/>
                <p:cNvSpPr/>
                <p:nvPr/>
              </p:nvSpPr>
              <p:spPr>
                <a:xfrm>
                  <a:off x="6042313" y="2957016"/>
                  <a:ext cx="257175" cy="25717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UpStick"/>
                <p:cNvSpPr/>
                <p:nvPr/>
              </p:nvSpPr>
              <p:spPr>
                <a:xfrm>
                  <a:off x="6149767" y="2800282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Groep 15"/>
              <p:cNvGrpSpPr/>
              <p:nvPr/>
            </p:nvGrpSpPr>
            <p:grpSpPr>
              <a:xfrm>
                <a:off x="706260" y="4863505"/>
                <a:ext cx="257175" cy="581115"/>
                <a:chOff x="5343813" y="2544176"/>
                <a:chExt cx="257175" cy="581115"/>
              </a:xfrm>
            </p:grpSpPr>
            <p:sp>
              <p:nvSpPr>
                <p:cNvPr id="32" name="DownStick"/>
                <p:cNvSpPr/>
                <p:nvPr/>
              </p:nvSpPr>
              <p:spPr>
                <a:xfrm>
                  <a:off x="5449362" y="3020855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Atom"/>
                <p:cNvSpPr/>
                <p:nvPr/>
              </p:nvSpPr>
              <p:spPr>
                <a:xfrm>
                  <a:off x="5343813" y="2868116"/>
                  <a:ext cx="257175" cy="25717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UpStick"/>
                <p:cNvSpPr/>
                <p:nvPr/>
              </p:nvSpPr>
              <p:spPr>
                <a:xfrm>
                  <a:off x="5451267" y="2711382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UpHat"/>
                <p:cNvSpPr/>
                <p:nvPr/>
              </p:nvSpPr>
              <p:spPr>
                <a:xfrm>
                  <a:off x="5402531" y="2544176"/>
                  <a:ext cx="144829" cy="144829"/>
                </a:xfrm>
                <a:prstGeom prst="ellipse">
                  <a:avLst/>
                </a:prstGeom>
                <a:solidFill>
                  <a:schemeClr val="accent5"/>
                </a:solidFill>
                <a:scene3d>
                  <a:camera prst="isometricTopUp"/>
                  <a:lightRig rig="harsh" dir="t">
                    <a:rot lat="0" lon="0" rev="36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0" name="Afbeelding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379" y="5845887"/>
                <a:ext cx="857617" cy="369798"/>
              </a:xfrm>
              <a:prstGeom prst="rect">
                <a:avLst/>
              </a:prstGeom>
            </p:spPr>
          </p:pic>
          <p:pic>
            <p:nvPicPr>
              <p:cNvPr id="64" name="Afbeelding 6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78" y="5112725"/>
                <a:ext cx="577788" cy="350608"/>
              </a:xfrm>
              <a:prstGeom prst="rect">
                <a:avLst/>
              </a:prstGeom>
            </p:spPr>
          </p:pic>
          <p:grpSp>
            <p:nvGrpSpPr>
              <p:cNvPr id="62" name="Groep 61"/>
              <p:cNvGrpSpPr/>
              <p:nvPr/>
            </p:nvGrpSpPr>
            <p:grpSpPr>
              <a:xfrm>
                <a:off x="2590231" y="4857435"/>
                <a:ext cx="257175" cy="587185"/>
                <a:chOff x="2934228" y="4913517"/>
                <a:chExt cx="257175" cy="587185"/>
              </a:xfrm>
            </p:grpSpPr>
            <p:sp>
              <p:nvSpPr>
                <p:cNvPr id="44" name="DownStick"/>
                <p:cNvSpPr/>
                <p:nvPr/>
              </p:nvSpPr>
              <p:spPr>
                <a:xfrm>
                  <a:off x="3042415" y="5403844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Atom"/>
                <p:cNvSpPr/>
                <p:nvPr/>
              </p:nvSpPr>
              <p:spPr>
                <a:xfrm>
                  <a:off x="2934228" y="5243527"/>
                  <a:ext cx="257175" cy="25717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UpStick"/>
                <p:cNvSpPr/>
                <p:nvPr/>
              </p:nvSpPr>
              <p:spPr>
                <a:xfrm>
                  <a:off x="3044320" y="5094371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UpHat"/>
                <p:cNvSpPr/>
                <p:nvPr/>
              </p:nvSpPr>
              <p:spPr>
                <a:xfrm>
                  <a:off x="2995584" y="4913517"/>
                  <a:ext cx="144829" cy="144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harsh" dir="t">
                    <a:rot lat="0" lon="0" rev="36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" name="Groep 62"/>
              <p:cNvGrpSpPr/>
              <p:nvPr/>
            </p:nvGrpSpPr>
            <p:grpSpPr>
              <a:xfrm>
                <a:off x="2597161" y="5817917"/>
                <a:ext cx="257175" cy="755578"/>
                <a:chOff x="3322941" y="5046701"/>
                <a:chExt cx="257175" cy="755578"/>
              </a:xfrm>
            </p:grpSpPr>
            <p:sp>
              <p:nvSpPr>
                <p:cNvPr id="40" name="DownHat"/>
                <p:cNvSpPr/>
                <p:nvPr/>
              </p:nvSpPr>
              <p:spPr>
                <a:xfrm>
                  <a:off x="3389584" y="5657450"/>
                  <a:ext cx="144829" cy="144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>
                    <a:rot lat="3526780" lon="9804077" rev="9689261"/>
                  </a:camera>
                  <a:lightRig rig="harsh" dir="t">
                    <a:rot lat="0" lon="0" rev="210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DownStick"/>
                <p:cNvSpPr/>
                <p:nvPr/>
              </p:nvSpPr>
              <p:spPr>
                <a:xfrm>
                  <a:off x="3436681" y="5356174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Atom"/>
                <p:cNvSpPr/>
                <p:nvPr/>
              </p:nvSpPr>
              <p:spPr>
                <a:xfrm>
                  <a:off x="3322941" y="5214678"/>
                  <a:ext cx="257175" cy="25717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UpStick"/>
                <p:cNvSpPr/>
                <p:nvPr/>
              </p:nvSpPr>
              <p:spPr>
                <a:xfrm>
                  <a:off x="3438586" y="5046701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65" name="Afbeelding 6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13" y="5898716"/>
                <a:ext cx="577788" cy="350608"/>
              </a:xfrm>
              <a:prstGeom prst="rect">
                <a:avLst/>
              </a:prstGeom>
            </p:spPr>
          </p:pic>
          <p:pic>
            <p:nvPicPr>
              <p:cNvPr id="67" name="Afbeelding 6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13" y="5146865"/>
                <a:ext cx="853683" cy="273415"/>
              </a:xfrm>
              <a:prstGeom prst="rect">
                <a:avLst/>
              </a:prstGeom>
            </p:spPr>
          </p:pic>
        </p:grpSp>
      </p:grpSp>
      <p:sp>
        <p:nvSpPr>
          <p:cNvPr id="160" name="A model of quantum electrodynamics in 1D"/>
          <p:cNvSpPr txBox="1"/>
          <p:nvPr/>
        </p:nvSpPr>
        <p:spPr>
          <a:xfrm>
            <a:off x="3306286" y="958325"/>
            <a:ext cx="4871649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>
                <a:solidFill>
                  <a:schemeClr val="accent4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828" kern="0">
                <a:solidFill>
                  <a:srgbClr val="DE6A10"/>
                </a:solidFill>
              </a:rPr>
              <a:t>A model of quantum electrodynamics in 1D</a:t>
            </a:r>
          </a:p>
        </p:txBody>
      </p:sp>
    </p:spTree>
    <p:extLst>
      <p:ext uri="{BB962C8B-B14F-4D97-AF65-F5344CB8AC3E}">
        <p14:creationId xmlns:p14="http://schemas.microsoft.com/office/powerpoint/2010/main" val="41561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2"/>
          <p:cNvSpPr txBox="1">
            <a:spLocks/>
          </p:cNvSpPr>
          <p:nvPr/>
        </p:nvSpPr>
        <p:spPr>
          <a:xfrm>
            <a:off x="1219814" y="194888"/>
            <a:ext cx="9155109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smtClean="0">
                <a:solidFill>
                  <a:schemeClr val="bg1"/>
                </a:solidFill>
              </a:rPr>
              <a:t>Target: Lattice Schwinger model</a:t>
            </a:r>
            <a:endParaRPr lang="nl-NL" sz="2800">
              <a:solidFill>
                <a:schemeClr val="bg1"/>
              </a:solidFill>
            </a:endParaRP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-27593" y="5897487"/>
            <a:ext cx="4877803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mtClean="0"/>
              <a:t>E. A. Martinez et al., Nature 534, 516 (2016)</a:t>
            </a:r>
            <a:endParaRPr lang="nl-NL" sz="1800"/>
          </a:p>
        </p:txBody>
      </p:sp>
      <p:pic>
        <p:nvPicPr>
          <p:cNvPr id="132" name="Afbeelding 1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0" y="1709838"/>
            <a:ext cx="7175326" cy="928836"/>
          </a:xfrm>
          <a:prstGeom prst="rect">
            <a:avLst/>
          </a:prstGeom>
        </p:spPr>
      </p:pic>
      <p:sp>
        <p:nvSpPr>
          <p:cNvPr id="11" name="Titel 2"/>
          <p:cNvSpPr txBox="1">
            <a:spLocks/>
          </p:cNvSpPr>
          <p:nvPr/>
        </p:nvSpPr>
        <p:spPr>
          <a:xfrm>
            <a:off x="-197968" y="6213130"/>
            <a:ext cx="4877803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mtClean="0"/>
              <a:t>C. Muschik et al., NJP 19, 103020 (2017)</a:t>
            </a:r>
            <a:endParaRPr lang="nl-NL" sz="1800"/>
          </a:p>
        </p:txBody>
      </p:sp>
      <p:grpSp>
        <p:nvGrpSpPr>
          <p:cNvPr id="84" name="Groep 83"/>
          <p:cNvGrpSpPr/>
          <p:nvPr/>
        </p:nvGrpSpPr>
        <p:grpSpPr>
          <a:xfrm>
            <a:off x="4401967" y="3719277"/>
            <a:ext cx="6623305" cy="257175"/>
            <a:chOff x="2934671" y="3316478"/>
            <a:chExt cx="6623305" cy="257175"/>
          </a:xfrm>
        </p:grpSpPr>
        <p:sp>
          <p:nvSpPr>
            <p:cNvPr id="45" name="Atom"/>
            <p:cNvSpPr/>
            <p:nvPr/>
          </p:nvSpPr>
          <p:spPr>
            <a:xfrm>
              <a:off x="293467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49" name="Atom"/>
            <p:cNvSpPr/>
            <p:nvPr/>
          </p:nvSpPr>
          <p:spPr>
            <a:xfrm>
              <a:off x="3622305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0" name="Atom"/>
            <p:cNvSpPr/>
            <p:nvPr/>
          </p:nvSpPr>
          <p:spPr>
            <a:xfrm>
              <a:off x="4323587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1" name="Atom"/>
            <p:cNvSpPr/>
            <p:nvPr/>
          </p:nvSpPr>
          <p:spPr>
            <a:xfrm>
              <a:off x="5024869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2" name="Atom"/>
            <p:cNvSpPr/>
            <p:nvPr/>
          </p:nvSpPr>
          <p:spPr>
            <a:xfrm>
              <a:off x="572615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3" name="Atom"/>
            <p:cNvSpPr/>
            <p:nvPr/>
          </p:nvSpPr>
          <p:spPr>
            <a:xfrm>
              <a:off x="6441081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4" name="Atom"/>
            <p:cNvSpPr/>
            <p:nvPr/>
          </p:nvSpPr>
          <p:spPr>
            <a:xfrm>
              <a:off x="7142363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5" name="Atom"/>
            <p:cNvSpPr/>
            <p:nvPr/>
          </p:nvSpPr>
          <p:spPr>
            <a:xfrm>
              <a:off x="7857293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6" name="Atom"/>
            <p:cNvSpPr/>
            <p:nvPr/>
          </p:nvSpPr>
          <p:spPr>
            <a:xfrm>
              <a:off x="858587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7" name="Atom"/>
            <p:cNvSpPr/>
            <p:nvPr/>
          </p:nvSpPr>
          <p:spPr>
            <a:xfrm>
              <a:off x="9300801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336248" y="3096819"/>
            <a:ext cx="3055220" cy="2108070"/>
            <a:chOff x="396572" y="2671113"/>
            <a:chExt cx="3055220" cy="2108070"/>
          </a:xfrm>
        </p:grpSpPr>
        <p:sp>
          <p:nvSpPr>
            <p:cNvPr id="135" name="Rectangle"/>
            <p:cNvSpPr/>
            <p:nvPr/>
          </p:nvSpPr>
          <p:spPr>
            <a:xfrm>
              <a:off x="402889" y="3147532"/>
              <a:ext cx="3048903" cy="1631651"/>
            </a:xfrm>
            <a:prstGeom prst="rect">
              <a:avLst/>
            </a:prstGeom>
            <a:solidFill>
              <a:srgbClr val="DCDEE0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" name="Rectangle"/>
            <p:cNvSpPr/>
            <p:nvPr/>
          </p:nvSpPr>
          <p:spPr>
            <a:xfrm>
              <a:off x="402889" y="2671113"/>
              <a:ext cx="3048903" cy="477196"/>
            </a:xfrm>
            <a:prstGeom prst="rect">
              <a:avLst/>
            </a:prstGeom>
            <a:solidFill>
              <a:srgbClr val="A6AAA9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3" name="Kogut-Susskind encoding"/>
            <p:cNvSpPr txBox="1"/>
            <p:nvPr/>
          </p:nvSpPr>
          <p:spPr>
            <a:xfrm>
              <a:off x="396572" y="2732994"/>
              <a:ext cx="2900824" cy="3534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2600">
                  <a:solidFill>
                    <a:srgbClr val="063110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828" kern="0"/>
                <a:t>Kogut-Susskind encoding</a:t>
              </a:r>
            </a:p>
          </p:txBody>
        </p:sp>
        <p:grpSp>
          <p:nvGrpSpPr>
            <p:cNvPr id="133" name="Groep 132"/>
            <p:cNvGrpSpPr/>
            <p:nvPr/>
          </p:nvGrpSpPr>
          <p:grpSpPr>
            <a:xfrm>
              <a:off x="604513" y="3270807"/>
              <a:ext cx="2710601" cy="1451271"/>
              <a:chOff x="683221" y="4857435"/>
              <a:chExt cx="3208675" cy="1717942"/>
            </a:xfrm>
          </p:grpSpPr>
          <p:grpSp>
            <p:nvGrpSpPr>
              <p:cNvPr id="15" name="Groep 14"/>
              <p:cNvGrpSpPr/>
              <p:nvPr/>
            </p:nvGrpSpPr>
            <p:grpSpPr>
              <a:xfrm>
                <a:off x="683221" y="5819799"/>
                <a:ext cx="257175" cy="755578"/>
                <a:chOff x="6042313" y="2800282"/>
                <a:chExt cx="257175" cy="755578"/>
              </a:xfrm>
            </p:grpSpPr>
            <p:sp>
              <p:nvSpPr>
                <p:cNvPr id="36" name="DownHat"/>
                <p:cNvSpPr/>
                <p:nvPr/>
              </p:nvSpPr>
              <p:spPr>
                <a:xfrm>
                  <a:off x="6100765" y="3411031"/>
                  <a:ext cx="144829" cy="144829"/>
                </a:xfrm>
                <a:prstGeom prst="ellipse">
                  <a:avLst/>
                </a:prstGeom>
                <a:solidFill>
                  <a:schemeClr val="accent5"/>
                </a:solidFill>
                <a:scene3d>
                  <a:camera prst="isometricTopUp">
                    <a:rot lat="3526780" lon="9804077" rev="9689261"/>
                  </a:camera>
                  <a:lightRig rig="harsh" dir="t">
                    <a:rot lat="0" lon="0" rev="210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DownStick"/>
                <p:cNvSpPr/>
                <p:nvPr/>
              </p:nvSpPr>
              <p:spPr>
                <a:xfrm>
                  <a:off x="6147862" y="3109755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Atom"/>
                <p:cNvSpPr/>
                <p:nvPr/>
              </p:nvSpPr>
              <p:spPr>
                <a:xfrm>
                  <a:off x="6042313" y="2957016"/>
                  <a:ext cx="257175" cy="25717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UpStick"/>
                <p:cNvSpPr/>
                <p:nvPr/>
              </p:nvSpPr>
              <p:spPr>
                <a:xfrm>
                  <a:off x="6149767" y="2800282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Groep 15"/>
              <p:cNvGrpSpPr/>
              <p:nvPr/>
            </p:nvGrpSpPr>
            <p:grpSpPr>
              <a:xfrm>
                <a:off x="706260" y="4863505"/>
                <a:ext cx="257175" cy="581115"/>
                <a:chOff x="5343813" y="2544176"/>
                <a:chExt cx="257175" cy="581115"/>
              </a:xfrm>
            </p:grpSpPr>
            <p:sp>
              <p:nvSpPr>
                <p:cNvPr id="32" name="DownStick"/>
                <p:cNvSpPr/>
                <p:nvPr/>
              </p:nvSpPr>
              <p:spPr>
                <a:xfrm>
                  <a:off x="5449362" y="3020855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Atom"/>
                <p:cNvSpPr/>
                <p:nvPr/>
              </p:nvSpPr>
              <p:spPr>
                <a:xfrm>
                  <a:off x="5343813" y="2868116"/>
                  <a:ext cx="257175" cy="25717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UpStick"/>
                <p:cNvSpPr/>
                <p:nvPr/>
              </p:nvSpPr>
              <p:spPr>
                <a:xfrm>
                  <a:off x="5451267" y="2711382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UpHat"/>
                <p:cNvSpPr/>
                <p:nvPr/>
              </p:nvSpPr>
              <p:spPr>
                <a:xfrm>
                  <a:off x="5402531" y="2544176"/>
                  <a:ext cx="144829" cy="144829"/>
                </a:xfrm>
                <a:prstGeom prst="ellipse">
                  <a:avLst/>
                </a:prstGeom>
                <a:solidFill>
                  <a:schemeClr val="accent5"/>
                </a:solidFill>
                <a:scene3d>
                  <a:camera prst="isometricTopUp"/>
                  <a:lightRig rig="harsh" dir="t">
                    <a:rot lat="0" lon="0" rev="36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0" name="Afbeelding 9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379" y="5845887"/>
                <a:ext cx="857617" cy="369798"/>
              </a:xfrm>
              <a:prstGeom prst="rect">
                <a:avLst/>
              </a:prstGeom>
            </p:spPr>
          </p:pic>
          <p:pic>
            <p:nvPicPr>
              <p:cNvPr id="64" name="Afbeelding 63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78" y="5112725"/>
                <a:ext cx="577788" cy="350608"/>
              </a:xfrm>
              <a:prstGeom prst="rect">
                <a:avLst/>
              </a:prstGeom>
            </p:spPr>
          </p:pic>
          <p:grpSp>
            <p:nvGrpSpPr>
              <p:cNvPr id="62" name="Groep 61"/>
              <p:cNvGrpSpPr/>
              <p:nvPr/>
            </p:nvGrpSpPr>
            <p:grpSpPr>
              <a:xfrm>
                <a:off x="2590231" y="4857435"/>
                <a:ext cx="257175" cy="587185"/>
                <a:chOff x="2934228" y="4913517"/>
                <a:chExt cx="257175" cy="587185"/>
              </a:xfrm>
            </p:grpSpPr>
            <p:sp>
              <p:nvSpPr>
                <p:cNvPr id="44" name="DownStick"/>
                <p:cNvSpPr/>
                <p:nvPr/>
              </p:nvSpPr>
              <p:spPr>
                <a:xfrm>
                  <a:off x="3042415" y="5403844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Atom"/>
                <p:cNvSpPr/>
                <p:nvPr/>
              </p:nvSpPr>
              <p:spPr>
                <a:xfrm>
                  <a:off x="2934228" y="5243527"/>
                  <a:ext cx="257175" cy="25717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UpStick"/>
                <p:cNvSpPr/>
                <p:nvPr/>
              </p:nvSpPr>
              <p:spPr>
                <a:xfrm>
                  <a:off x="3044320" y="5094371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UpHat"/>
                <p:cNvSpPr/>
                <p:nvPr/>
              </p:nvSpPr>
              <p:spPr>
                <a:xfrm>
                  <a:off x="2995584" y="4913517"/>
                  <a:ext cx="144829" cy="144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harsh" dir="t">
                    <a:rot lat="0" lon="0" rev="36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" name="Groep 62"/>
              <p:cNvGrpSpPr/>
              <p:nvPr/>
            </p:nvGrpSpPr>
            <p:grpSpPr>
              <a:xfrm>
                <a:off x="2597161" y="5817917"/>
                <a:ext cx="257175" cy="755578"/>
                <a:chOff x="3322941" y="5046701"/>
                <a:chExt cx="257175" cy="755578"/>
              </a:xfrm>
            </p:grpSpPr>
            <p:sp>
              <p:nvSpPr>
                <p:cNvPr id="40" name="DownHat"/>
                <p:cNvSpPr/>
                <p:nvPr/>
              </p:nvSpPr>
              <p:spPr>
                <a:xfrm>
                  <a:off x="3389584" y="5657450"/>
                  <a:ext cx="144829" cy="144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>
                    <a:rot lat="3526780" lon="9804077" rev="9689261"/>
                  </a:camera>
                  <a:lightRig rig="harsh" dir="t">
                    <a:rot lat="0" lon="0" rev="210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DownStick"/>
                <p:cNvSpPr/>
                <p:nvPr/>
              </p:nvSpPr>
              <p:spPr>
                <a:xfrm>
                  <a:off x="3436681" y="5356174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Atom"/>
                <p:cNvSpPr/>
                <p:nvPr/>
              </p:nvSpPr>
              <p:spPr>
                <a:xfrm>
                  <a:off x="3322941" y="5214678"/>
                  <a:ext cx="257175" cy="25717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UpStick"/>
                <p:cNvSpPr/>
                <p:nvPr/>
              </p:nvSpPr>
              <p:spPr>
                <a:xfrm>
                  <a:off x="3438586" y="5046701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65" name="Afbeelding 64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13" y="5898716"/>
                <a:ext cx="577788" cy="350608"/>
              </a:xfrm>
              <a:prstGeom prst="rect">
                <a:avLst/>
              </a:prstGeom>
            </p:spPr>
          </p:pic>
          <p:pic>
            <p:nvPicPr>
              <p:cNvPr id="67" name="Afbeelding 66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13" y="5146865"/>
                <a:ext cx="853683" cy="273415"/>
              </a:xfrm>
              <a:prstGeom prst="rect">
                <a:avLst/>
              </a:prstGeom>
            </p:spPr>
          </p:pic>
        </p:grpSp>
      </p:grpSp>
      <p:grpSp>
        <p:nvGrpSpPr>
          <p:cNvPr id="79" name="Groep 78"/>
          <p:cNvGrpSpPr/>
          <p:nvPr/>
        </p:nvGrpSpPr>
        <p:grpSpPr>
          <a:xfrm>
            <a:off x="4404922" y="3552209"/>
            <a:ext cx="257175" cy="755578"/>
            <a:chOff x="6042313" y="2800282"/>
            <a:chExt cx="257175" cy="755578"/>
          </a:xfrm>
        </p:grpSpPr>
        <p:sp>
          <p:nvSpPr>
            <p:cNvPr id="80" name="DownHat"/>
            <p:cNvSpPr/>
            <p:nvPr/>
          </p:nvSpPr>
          <p:spPr>
            <a:xfrm>
              <a:off x="6100765" y="3411031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1" name="DownStick"/>
            <p:cNvSpPr/>
            <p:nvPr/>
          </p:nvSpPr>
          <p:spPr>
            <a:xfrm>
              <a:off x="6147862" y="31097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2" name="Atom"/>
            <p:cNvSpPr/>
            <p:nvPr/>
          </p:nvSpPr>
          <p:spPr>
            <a:xfrm>
              <a:off x="6042313" y="29570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3" name="UpStick"/>
            <p:cNvSpPr/>
            <p:nvPr/>
          </p:nvSpPr>
          <p:spPr>
            <a:xfrm>
              <a:off x="6149767" y="28002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Groep 84"/>
          <p:cNvGrpSpPr/>
          <p:nvPr/>
        </p:nvGrpSpPr>
        <p:grpSpPr>
          <a:xfrm>
            <a:off x="5093967" y="3529612"/>
            <a:ext cx="257175" cy="755578"/>
            <a:chOff x="3322941" y="5046701"/>
            <a:chExt cx="257175" cy="755578"/>
          </a:xfrm>
        </p:grpSpPr>
        <p:sp>
          <p:nvSpPr>
            <p:cNvPr id="86" name="DownHat"/>
            <p:cNvSpPr/>
            <p:nvPr/>
          </p:nvSpPr>
          <p:spPr>
            <a:xfrm>
              <a:off x="3389584" y="5657450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7" name="DownStick"/>
            <p:cNvSpPr/>
            <p:nvPr/>
          </p:nvSpPr>
          <p:spPr>
            <a:xfrm>
              <a:off x="3436681" y="535617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8" name="Atom"/>
            <p:cNvSpPr/>
            <p:nvPr/>
          </p:nvSpPr>
          <p:spPr>
            <a:xfrm>
              <a:off x="3322941" y="52146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9" name="UpStick"/>
            <p:cNvSpPr/>
            <p:nvPr/>
          </p:nvSpPr>
          <p:spPr>
            <a:xfrm>
              <a:off x="3438586" y="5046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Groep 89"/>
          <p:cNvGrpSpPr/>
          <p:nvPr/>
        </p:nvGrpSpPr>
        <p:grpSpPr>
          <a:xfrm>
            <a:off x="5802700" y="3558959"/>
            <a:ext cx="257175" cy="755578"/>
            <a:chOff x="6042313" y="2800282"/>
            <a:chExt cx="257175" cy="755578"/>
          </a:xfrm>
        </p:grpSpPr>
        <p:sp>
          <p:nvSpPr>
            <p:cNvPr id="91" name="DownHat"/>
            <p:cNvSpPr/>
            <p:nvPr/>
          </p:nvSpPr>
          <p:spPr>
            <a:xfrm>
              <a:off x="6100765" y="3411031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92" name="DownStick"/>
            <p:cNvSpPr/>
            <p:nvPr/>
          </p:nvSpPr>
          <p:spPr>
            <a:xfrm>
              <a:off x="6147862" y="31097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93" name="Atom"/>
            <p:cNvSpPr/>
            <p:nvPr/>
          </p:nvSpPr>
          <p:spPr>
            <a:xfrm>
              <a:off x="6042313" y="29570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94" name="UpStick"/>
            <p:cNvSpPr/>
            <p:nvPr/>
          </p:nvSpPr>
          <p:spPr>
            <a:xfrm>
              <a:off x="6149767" y="28002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ep 94"/>
          <p:cNvGrpSpPr/>
          <p:nvPr/>
        </p:nvGrpSpPr>
        <p:grpSpPr>
          <a:xfrm>
            <a:off x="6498610" y="3392012"/>
            <a:ext cx="257175" cy="587185"/>
            <a:chOff x="2934228" y="4913517"/>
            <a:chExt cx="257175" cy="587185"/>
          </a:xfrm>
        </p:grpSpPr>
        <p:sp>
          <p:nvSpPr>
            <p:cNvPr id="96" name="DownStick"/>
            <p:cNvSpPr/>
            <p:nvPr/>
          </p:nvSpPr>
          <p:spPr>
            <a:xfrm>
              <a:off x="3042415" y="540384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97" name="Atom"/>
            <p:cNvSpPr/>
            <p:nvPr/>
          </p:nvSpPr>
          <p:spPr>
            <a:xfrm>
              <a:off x="2934228" y="5243527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98" name="UpStick"/>
            <p:cNvSpPr/>
            <p:nvPr/>
          </p:nvSpPr>
          <p:spPr>
            <a:xfrm>
              <a:off x="3044320" y="509437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99" name="UpHat"/>
            <p:cNvSpPr/>
            <p:nvPr/>
          </p:nvSpPr>
          <p:spPr>
            <a:xfrm>
              <a:off x="2995584" y="4913517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harsh" dir="t">
                <a:rot lat="0" lon="0" rev="36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105" name="Groep 104"/>
          <p:cNvGrpSpPr/>
          <p:nvPr/>
        </p:nvGrpSpPr>
        <p:grpSpPr>
          <a:xfrm>
            <a:off x="8609658" y="3403645"/>
            <a:ext cx="257175" cy="581115"/>
            <a:chOff x="5343813" y="2544176"/>
            <a:chExt cx="257175" cy="581115"/>
          </a:xfrm>
        </p:grpSpPr>
        <p:sp>
          <p:nvSpPr>
            <p:cNvPr id="106" name="DownStick"/>
            <p:cNvSpPr/>
            <p:nvPr/>
          </p:nvSpPr>
          <p:spPr>
            <a:xfrm>
              <a:off x="5449362" y="30208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7" name="Atom"/>
            <p:cNvSpPr/>
            <p:nvPr/>
          </p:nvSpPr>
          <p:spPr>
            <a:xfrm>
              <a:off x="5343813" y="28681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8" name="UpStick"/>
            <p:cNvSpPr/>
            <p:nvPr/>
          </p:nvSpPr>
          <p:spPr>
            <a:xfrm>
              <a:off x="5451267" y="27113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9" name="UpHat"/>
            <p:cNvSpPr/>
            <p:nvPr/>
          </p:nvSpPr>
          <p:spPr>
            <a:xfrm>
              <a:off x="5402531" y="2544176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/>
              <a:lightRig rig="harsh" dir="t">
                <a:rot lat="0" lon="0" rev="36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Groep 99"/>
          <p:cNvGrpSpPr/>
          <p:nvPr/>
        </p:nvGrpSpPr>
        <p:grpSpPr>
          <a:xfrm>
            <a:off x="7200748" y="3382326"/>
            <a:ext cx="257175" cy="581115"/>
            <a:chOff x="5343813" y="2544176"/>
            <a:chExt cx="257175" cy="581115"/>
          </a:xfrm>
        </p:grpSpPr>
        <p:sp>
          <p:nvSpPr>
            <p:cNvPr id="101" name="DownStick"/>
            <p:cNvSpPr/>
            <p:nvPr/>
          </p:nvSpPr>
          <p:spPr>
            <a:xfrm>
              <a:off x="5449362" y="30208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2" name="Atom"/>
            <p:cNvSpPr/>
            <p:nvPr/>
          </p:nvSpPr>
          <p:spPr>
            <a:xfrm>
              <a:off x="5343813" y="28681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3" name="UpStick"/>
            <p:cNvSpPr/>
            <p:nvPr/>
          </p:nvSpPr>
          <p:spPr>
            <a:xfrm>
              <a:off x="5451267" y="27113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4" name="UpHat"/>
            <p:cNvSpPr/>
            <p:nvPr/>
          </p:nvSpPr>
          <p:spPr>
            <a:xfrm>
              <a:off x="5402531" y="2544176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/>
              <a:lightRig rig="harsh" dir="t">
                <a:rot lat="0" lon="0" rev="36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Groep 109"/>
          <p:cNvGrpSpPr/>
          <p:nvPr/>
        </p:nvGrpSpPr>
        <p:grpSpPr>
          <a:xfrm>
            <a:off x="7911475" y="3548474"/>
            <a:ext cx="257175" cy="755578"/>
            <a:chOff x="3322941" y="5046701"/>
            <a:chExt cx="257175" cy="755578"/>
          </a:xfrm>
        </p:grpSpPr>
        <p:sp>
          <p:nvSpPr>
            <p:cNvPr id="111" name="DownHat"/>
            <p:cNvSpPr/>
            <p:nvPr/>
          </p:nvSpPr>
          <p:spPr>
            <a:xfrm>
              <a:off x="3389584" y="5657450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2" name="DownStick"/>
            <p:cNvSpPr/>
            <p:nvPr/>
          </p:nvSpPr>
          <p:spPr>
            <a:xfrm>
              <a:off x="3436681" y="535617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3" name="Atom"/>
            <p:cNvSpPr/>
            <p:nvPr/>
          </p:nvSpPr>
          <p:spPr>
            <a:xfrm>
              <a:off x="3322941" y="52146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4" name="UpStick"/>
            <p:cNvSpPr/>
            <p:nvPr/>
          </p:nvSpPr>
          <p:spPr>
            <a:xfrm>
              <a:off x="3438586" y="5046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115" name="Groep 114"/>
          <p:cNvGrpSpPr/>
          <p:nvPr/>
        </p:nvGrpSpPr>
        <p:grpSpPr>
          <a:xfrm>
            <a:off x="9317268" y="3381583"/>
            <a:ext cx="257175" cy="587185"/>
            <a:chOff x="2934228" y="4913517"/>
            <a:chExt cx="257175" cy="587185"/>
          </a:xfrm>
        </p:grpSpPr>
        <p:sp>
          <p:nvSpPr>
            <p:cNvPr id="116" name="DownStick"/>
            <p:cNvSpPr/>
            <p:nvPr/>
          </p:nvSpPr>
          <p:spPr>
            <a:xfrm>
              <a:off x="3042415" y="540384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7" name="Atom"/>
            <p:cNvSpPr/>
            <p:nvPr/>
          </p:nvSpPr>
          <p:spPr>
            <a:xfrm>
              <a:off x="2934228" y="5243527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8" name="UpStick"/>
            <p:cNvSpPr/>
            <p:nvPr/>
          </p:nvSpPr>
          <p:spPr>
            <a:xfrm>
              <a:off x="3044320" y="509437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9" name="UpHat"/>
            <p:cNvSpPr/>
            <p:nvPr/>
          </p:nvSpPr>
          <p:spPr>
            <a:xfrm>
              <a:off x="2995584" y="4913517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harsh" dir="t">
                <a:rot lat="0" lon="0" rev="36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ep 4"/>
          <p:cNvGrpSpPr/>
          <p:nvPr/>
        </p:nvGrpSpPr>
        <p:grpSpPr>
          <a:xfrm>
            <a:off x="4408265" y="4274282"/>
            <a:ext cx="6600306" cy="442102"/>
            <a:chOff x="4408265" y="4274282"/>
            <a:chExt cx="6600306" cy="442102"/>
          </a:xfrm>
        </p:grpSpPr>
        <p:pic>
          <p:nvPicPr>
            <p:cNvPr id="71" name="Afbeelding 7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265" y="4312818"/>
              <a:ext cx="394335" cy="358140"/>
            </a:xfrm>
            <a:prstGeom prst="rect">
              <a:avLst/>
            </a:prstGeom>
          </p:spPr>
        </p:pic>
        <p:pic>
          <p:nvPicPr>
            <p:cNvPr id="73" name="Afbeelding 7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653" y="4343004"/>
              <a:ext cx="179070" cy="373380"/>
            </a:xfrm>
            <a:prstGeom prst="rect">
              <a:avLst/>
            </a:prstGeom>
          </p:spPr>
        </p:pic>
        <p:pic>
          <p:nvPicPr>
            <p:cNvPr id="77" name="Afbeelding 7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359" y="4329218"/>
              <a:ext cx="179070" cy="373380"/>
            </a:xfrm>
            <a:prstGeom prst="rect">
              <a:avLst/>
            </a:prstGeom>
          </p:spPr>
        </p:pic>
        <p:pic>
          <p:nvPicPr>
            <p:cNvPr id="78" name="Afbeelding 7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819" y="4375274"/>
              <a:ext cx="390525" cy="264795"/>
            </a:xfrm>
            <a:prstGeom prst="rect">
              <a:avLst/>
            </a:prstGeom>
          </p:spPr>
        </p:pic>
        <p:pic>
          <p:nvPicPr>
            <p:cNvPr id="69" name="Afbeelding 6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210" y="4359490"/>
              <a:ext cx="390525" cy="264795"/>
            </a:xfrm>
            <a:prstGeom prst="rect">
              <a:avLst/>
            </a:prstGeom>
          </p:spPr>
        </p:pic>
        <p:pic>
          <p:nvPicPr>
            <p:cNvPr id="75" name="Afbeelding 7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111" y="4300714"/>
              <a:ext cx="394335" cy="358140"/>
            </a:xfrm>
            <a:prstGeom prst="rect">
              <a:avLst/>
            </a:prstGeom>
          </p:spPr>
        </p:pic>
        <p:pic>
          <p:nvPicPr>
            <p:cNvPr id="74" name="Afbeelding 7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499" y="4320982"/>
              <a:ext cx="179070" cy="373380"/>
            </a:xfrm>
            <a:prstGeom prst="rect">
              <a:avLst/>
            </a:prstGeom>
          </p:spPr>
        </p:pic>
        <p:pic>
          <p:nvPicPr>
            <p:cNvPr id="76" name="Afbeelding 7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7429" y="4325100"/>
              <a:ext cx="179070" cy="373380"/>
            </a:xfrm>
            <a:prstGeom prst="rect">
              <a:avLst/>
            </a:prstGeom>
          </p:spPr>
        </p:pic>
        <p:pic>
          <p:nvPicPr>
            <p:cNvPr id="120" name="Afbeelding 1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586" y="4274282"/>
              <a:ext cx="394335" cy="358140"/>
            </a:xfrm>
            <a:prstGeom prst="rect">
              <a:avLst/>
            </a:prstGeom>
          </p:spPr>
        </p:pic>
        <p:pic>
          <p:nvPicPr>
            <p:cNvPr id="121" name="Afbeelding 12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501" y="4320981"/>
              <a:ext cx="179070" cy="373380"/>
            </a:xfrm>
            <a:prstGeom prst="rect">
              <a:avLst/>
            </a:prstGeom>
          </p:spPr>
        </p:pic>
      </p:grpSp>
      <p:grpSp>
        <p:nvGrpSpPr>
          <p:cNvPr id="122" name="Groep 121"/>
          <p:cNvGrpSpPr/>
          <p:nvPr/>
        </p:nvGrpSpPr>
        <p:grpSpPr>
          <a:xfrm>
            <a:off x="10058050" y="3548474"/>
            <a:ext cx="257175" cy="755578"/>
            <a:chOff x="6042313" y="2800282"/>
            <a:chExt cx="257175" cy="755578"/>
          </a:xfrm>
        </p:grpSpPr>
        <p:sp>
          <p:nvSpPr>
            <p:cNvPr id="123" name="DownHat"/>
            <p:cNvSpPr/>
            <p:nvPr/>
          </p:nvSpPr>
          <p:spPr>
            <a:xfrm>
              <a:off x="6100765" y="3411031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4" name="DownStick"/>
            <p:cNvSpPr/>
            <p:nvPr/>
          </p:nvSpPr>
          <p:spPr>
            <a:xfrm>
              <a:off x="6147862" y="31097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5" name="Atom"/>
            <p:cNvSpPr/>
            <p:nvPr/>
          </p:nvSpPr>
          <p:spPr>
            <a:xfrm>
              <a:off x="6042313" y="29570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6" name="UpStick"/>
            <p:cNvSpPr/>
            <p:nvPr/>
          </p:nvSpPr>
          <p:spPr>
            <a:xfrm>
              <a:off x="6149767" y="28002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127" name="Groep 126"/>
          <p:cNvGrpSpPr/>
          <p:nvPr/>
        </p:nvGrpSpPr>
        <p:grpSpPr>
          <a:xfrm>
            <a:off x="10772980" y="3550489"/>
            <a:ext cx="257175" cy="755578"/>
            <a:chOff x="3322941" y="5046701"/>
            <a:chExt cx="257175" cy="755578"/>
          </a:xfrm>
        </p:grpSpPr>
        <p:sp>
          <p:nvSpPr>
            <p:cNvPr id="128" name="DownHat"/>
            <p:cNvSpPr/>
            <p:nvPr/>
          </p:nvSpPr>
          <p:spPr>
            <a:xfrm>
              <a:off x="3389584" y="5657450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9" name="DownStick"/>
            <p:cNvSpPr/>
            <p:nvPr/>
          </p:nvSpPr>
          <p:spPr>
            <a:xfrm>
              <a:off x="3436681" y="535617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30" name="Atom"/>
            <p:cNvSpPr/>
            <p:nvPr/>
          </p:nvSpPr>
          <p:spPr>
            <a:xfrm>
              <a:off x="3322941" y="52146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31" name="UpStick"/>
            <p:cNvSpPr/>
            <p:nvPr/>
          </p:nvSpPr>
          <p:spPr>
            <a:xfrm>
              <a:off x="3438586" y="5046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160" name="A model of quantum electrodynamics in 1D"/>
          <p:cNvSpPr txBox="1"/>
          <p:nvPr/>
        </p:nvSpPr>
        <p:spPr>
          <a:xfrm>
            <a:off x="3306286" y="958325"/>
            <a:ext cx="4871649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>
                <a:solidFill>
                  <a:schemeClr val="accent4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828" kern="0">
                <a:solidFill>
                  <a:srgbClr val="DE6A10"/>
                </a:solidFill>
              </a:rPr>
              <a:t>A model of quantum electrodynamics in 1D</a:t>
            </a:r>
          </a:p>
        </p:txBody>
      </p:sp>
      <p:grpSp>
        <p:nvGrpSpPr>
          <p:cNvPr id="161" name="Groep 160"/>
          <p:cNvGrpSpPr/>
          <p:nvPr/>
        </p:nvGrpSpPr>
        <p:grpSpPr>
          <a:xfrm>
            <a:off x="4404408" y="3714992"/>
            <a:ext cx="6623305" cy="257175"/>
            <a:chOff x="2934671" y="3316478"/>
            <a:chExt cx="6623305" cy="257175"/>
          </a:xfrm>
        </p:grpSpPr>
        <p:sp>
          <p:nvSpPr>
            <p:cNvPr id="162" name="Atom"/>
            <p:cNvSpPr/>
            <p:nvPr/>
          </p:nvSpPr>
          <p:spPr>
            <a:xfrm>
              <a:off x="293467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63" name="Atom"/>
            <p:cNvSpPr/>
            <p:nvPr/>
          </p:nvSpPr>
          <p:spPr>
            <a:xfrm>
              <a:off x="3622305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64" name="Atom"/>
            <p:cNvSpPr/>
            <p:nvPr/>
          </p:nvSpPr>
          <p:spPr>
            <a:xfrm>
              <a:off x="4323587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65" name="Atom"/>
            <p:cNvSpPr/>
            <p:nvPr/>
          </p:nvSpPr>
          <p:spPr>
            <a:xfrm>
              <a:off x="5024869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66" name="Atom"/>
            <p:cNvSpPr/>
            <p:nvPr/>
          </p:nvSpPr>
          <p:spPr>
            <a:xfrm>
              <a:off x="572615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67" name="Atom"/>
            <p:cNvSpPr/>
            <p:nvPr/>
          </p:nvSpPr>
          <p:spPr>
            <a:xfrm>
              <a:off x="6441081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68" name="Atom"/>
            <p:cNvSpPr/>
            <p:nvPr/>
          </p:nvSpPr>
          <p:spPr>
            <a:xfrm>
              <a:off x="7142363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69" name="Atom"/>
            <p:cNvSpPr/>
            <p:nvPr/>
          </p:nvSpPr>
          <p:spPr>
            <a:xfrm>
              <a:off x="7857293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70" name="Atom"/>
            <p:cNvSpPr/>
            <p:nvPr/>
          </p:nvSpPr>
          <p:spPr>
            <a:xfrm>
              <a:off x="858587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71" name="Atom"/>
            <p:cNvSpPr/>
            <p:nvPr/>
          </p:nvSpPr>
          <p:spPr>
            <a:xfrm>
              <a:off x="9300801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2"/>
          <p:cNvSpPr txBox="1">
            <a:spLocks/>
          </p:cNvSpPr>
          <p:nvPr/>
        </p:nvSpPr>
        <p:spPr>
          <a:xfrm>
            <a:off x="1219814" y="194888"/>
            <a:ext cx="9155109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smtClean="0">
                <a:solidFill>
                  <a:schemeClr val="bg1"/>
                </a:solidFill>
              </a:rPr>
              <a:t>Target: Lattice Schwinger model</a:t>
            </a:r>
            <a:endParaRPr lang="nl-NL" sz="2800">
              <a:solidFill>
                <a:schemeClr val="bg1"/>
              </a:solidFill>
            </a:endParaRP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-27593" y="5897487"/>
            <a:ext cx="4877803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mtClean="0"/>
              <a:t>E. A. Martinez et al., Nature 534, 516 (2016)</a:t>
            </a:r>
            <a:endParaRPr lang="nl-NL" sz="1800"/>
          </a:p>
        </p:txBody>
      </p:sp>
      <p:pic>
        <p:nvPicPr>
          <p:cNvPr id="132" name="Afbeelding 1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0" y="1709838"/>
            <a:ext cx="7175326" cy="928836"/>
          </a:xfrm>
          <a:prstGeom prst="rect">
            <a:avLst/>
          </a:prstGeom>
        </p:spPr>
      </p:pic>
      <p:sp>
        <p:nvSpPr>
          <p:cNvPr id="11" name="Titel 2"/>
          <p:cNvSpPr txBox="1">
            <a:spLocks/>
          </p:cNvSpPr>
          <p:nvPr/>
        </p:nvSpPr>
        <p:spPr>
          <a:xfrm>
            <a:off x="-197968" y="6213130"/>
            <a:ext cx="4877803" cy="617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smtClean="0"/>
              <a:t>C. Muschik et al., NJP 19, 103020 (2017)</a:t>
            </a:r>
            <a:endParaRPr lang="nl-NL" sz="1800"/>
          </a:p>
        </p:txBody>
      </p:sp>
      <p:grpSp>
        <p:nvGrpSpPr>
          <p:cNvPr id="84" name="Groep 83"/>
          <p:cNvGrpSpPr/>
          <p:nvPr/>
        </p:nvGrpSpPr>
        <p:grpSpPr>
          <a:xfrm>
            <a:off x="4401967" y="3719277"/>
            <a:ext cx="6623305" cy="257175"/>
            <a:chOff x="2934671" y="3316478"/>
            <a:chExt cx="6623305" cy="257175"/>
          </a:xfrm>
        </p:grpSpPr>
        <p:sp>
          <p:nvSpPr>
            <p:cNvPr id="45" name="Atom"/>
            <p:cNvSpPr/>
            <p:nvPr/>
          </p:nvSpPr>
          <p:spPr>
            <a:xfrm>
              <a:off x="293467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49" name="Atom"/>
            <p:cNvSpPr/>
            <p:nvPr/>
          </p:nvSpPr>
          <p:spPr>
            <a:xfrm>
              <a:off x="3622305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0" name="Atom"/>
            <p:cNvSpPr/>
            <p:nvPr/>
          </p:nvSpPr>
          <p:spPr>
            <a:xfrm>
              <a:off x="4323587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1" name="Atom"/>
            <p:cNvSpPr/>
            <p:nvPr/>
          </p:nvSpPr>
          <p:spPr>
            <a:xfrm>
              <a:off x="5024869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2" name="Atom"/>
            <p:cNvSpPr/>
            <p:nvPr/>
          </p:nvSpPr>
          <p:spPr>
            <a:xfrm>
              <a:off x="572615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3" name="Atom"/>
            <p:cNvSpPr/>
            <p:nvPr/>
          </p:nvSpPr>
          <p:spPr>
            <a:xfrm>
              <a:off x="6441081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4" name="Atom"/>
            <p:cNvSpPr/>
            <p:nvPr/>
          </p:nvSpPr>
          <p:spPr>
            <a:xfrm>
              <a:off x="7142363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5" name="Atom"/>
            <p:cNvSpPr/>
            <p:nvPr/>
          </p:nvSpPr>
          <p:spPr>
            <a:xfrm>
              <a:off x="7857293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6" name="Atom"/>
            <p:cNvSpPr/>
            <p:nvPr/>
          </p:nvSpPr>
          <p:spPr>
            <a:xfrm>
              <a:off x="8585871" y="3316478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57" name="Atom"/>
            <p:cNvSpPr/>
            <p:nvPr/>
          </p:nvSpPr>
          <p:spPr>
            <a:xfrm>
              <a:off x="9300801" y="33164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336248" y="3096819"/>
            <a:ext cx="3055220" cy="2108070"/>
            <a:chOff x="396572" y="2671113"/>
            <a:chExt cx="3055220" cy="2108070"/>
          </a:xfrm>
        </p:grpSpPr>
        <p:sp>
          <p:nvSpPr>
            <p:cNvPr id="135" name="Rectangle"/>
            <p:cNvSpPr/>
            <p:nvPr/>
          </p:nvSpPr>
          <p:spPr>
            <a:xfrm>
              <a:off x="402889" y="3147532"/>
              <a:ext cx="3048903" cy="1631651"/>
            </a:xfrm>
            <a:prstGeom prst="rect">
              <a:avLst/>
            </a:prstGeom>
            <a:solidFill>
              <a:srgbClr val="DCDEE0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6" name="Rectangle"/>
            <p:cNvSpPr/>
            <p:nvPr/>
          </p:nvSpPr>
          <p:spPr>
            <a:xfrm>
              <a:off x="402889" y="2671113"/>
              <a:ext cx="3048903" cy="477196"/>
            </a:xfrm>
            <a:prstGeom prst="rect">
              <a:avLst/>
            </a:prstGeom>
            <a:solidFill>
              <a:srgbClr val="A6AAA9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3" name="Kogut-Susskind encoding"/>
            <p:cNvSpPr txBox="1"/>
            <p:nvPr/>
          </p:nvSpPr>
          <p:spPr>
            <a:xfrm>
              <a:off x="396572" y="2732994"/>
              <a:ext cx="2900824" cy="3534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2600">
                  <a:solidFill>
                    <a:srgbClr val="063110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828" kern="0"/>
                <a:t>Kogut-Susskind encoding</a:t>
              </a:r>
            </a:p>
          </p:txBody>
        </p:sp>
        <p:grpSp>
          <p:nvGrpSpPr>
            <p:cNvPr id="133" name="Groep 132"/>
            <p:cNvGrpSpPr/>
            <p:nvPr/>
          </p:nvGrpSpPr>
          <p:grpSpPr>
            <a:xfrm>
              <a:off x="604513" y="3270807"/>
              <a:ext cx="2710601" cy="1451271"/>
              <a:chOff x="683221" y="4857435"/>
              <a:chExt cx="3208675" cy="1717942"/>
            </a:xfrm>
          </p:grpSpPr>
          <p:grpSp>
            <p:nvGrpSpPr>
              <p:cNvPr id="15" name="Groep 14"/>
              <p:cNvGrpSpPr/>
              <p:nvPr/>
            </p:nvGrpSpPr>
            <p:grpSpPr>
              <a:xfrm>
                <a:off x="683221" y="5819799"/>
                <a:ext cx="257175" cy="755578"/>
                <a:chOff x="6042313" y="2800282"/>
                <a:chExt cx="257175" cy="755578"/>
              </a:xfrm>
            </p:grpSpPr>
            <p:sp>
              <p:nvSpPr>
                <p:cNvPr id="36" name="DownHat"/>
                <p:cNvSpPr/>
                <p:nvPr/>
              </p:nvSpPr>
              <p:spPr>
                <a:xfrm>
                  <a:off x="6100765" y="3411031"/>
                  <a:ext cx="144829" cy="144829"/>
                </a:xfrm>
                <a:prstGeom prst="ellipse">
                  <a:avLst/>
                </a:prstGeom>
                <a:solidFill>
                  <a:schemeClr val="accent5"/>
                </a:solidFill>
                <a:scene3d>
                  <a:camera prst="isometricTopUp">
                    <a:rot lat="3526780" lon="9804077" rev="9689261"/>
                  </a:camera>
                  <a:lightRig rig="harsh" dir="t">
                    <a:rot lat="0" lon="0" rev="210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DownStick"/>
                <p:cNvSpPr/>
                <p:nvPr/>
              </p:nvSpPr>
              <p:spPr>
                <a:xfrm>
                  <a:off x="6147862" y="3109755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Atom"/>
                <p:cNvSpPr/>
                <p:nvPr/>
              </p:nvSpPr>
              <p:spPr>
                <a:xfrm>
                  <a:off x="6042313" y="2957016"/>
                  <a:ext cx="257175" cy="25717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UpStick"/>
                <p:cNvSpPr/>
                <p:nvPr/>
              </p:nvSpPr>
              <p:spPr>
                <a:xfrm>
                  <a:off x="6149767" y="2800282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Groep 15"/>
              <p:cNvGrpSpPr/>
              <p:nvPr/>
            </p:nvGrpSpPr>
            <p:grpSpPr>
              <a:xfrm>
                <a:off x="706260" y="4863505"/>
                <a:ext cx="257175" cy="581115"/>
                <a:chOff x="5343813" y="2544176"/>
                <a:chExt cx="257175" cy="581115"/>
              </a:xfrm>
            </p:grpSpPr>
            <p:sp>
              <p:nvSpPr>
                <p:cNvPr id="32" name="DownStick"/>
                <p:cNvSpPr/>
                <p:nvPr/>
              </p:nvSpPr>
              <p:spPr>
                <a:xfrm>
                  <a:off x="5449362" y="3020855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Atom"/>
                <p:cNvSpPr/>
                <p:nvPr/>
              </p:nvSpPr>
              <p:spPr>
                <a:xfrm>
                  <a:off x="5343813" y="2868116"/>
                  <a:ext cx="257175" cy="25717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UpStick"/>
                <p:cNvSpPr/>
                <p:nvPr/>
              </p:nvSpPr>
              <p:spPr>
                <a:xfrm>
                  <a:off x="5451267" y="2711382"/>
                  <a:ext cx="45719" cy="45719"/>
                </a:xfrm>
                <a:prstGeom prst="ellipse">
                  <a:avLst/>
                </a:prstGeom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5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UpHat"/>
                <p:cNvSpPr/>
                <p:nvPr/>
              </p:nvSpPr>
              <p:spPr>
                <a:xfrm>
                  <a:off x="5402531" y="2544176"/>
                  <a:ext cx="144829" cy="144829"/>
                </a:xfrm>
                <a:prstGeom prst="ellipse">
                  <a:avLst/>
                </a:prstGeom>
                <a:solidFill>
                  <a:schemeClr val="accent5"/>
                </a:solidFill>
                <a:scene3d>
                  <a:camera prst="isometricTopUp"/>
                  <a:lightRig rig="harsh" dir="t">
                    <a:rot lat="0" lon="0" rev="36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0" name="Afbeelding 9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379" y="5845887"/>
                <a:ext cx="857617" cy="369798"/>
              </a:xfrm>
              <a:prstGeom prst="rect">
                <a:avLst/>
              </a:prstGeom>
            </p:spPr>
          </p:pic>
          <p:pic>
            <p:nvPicPr>
              <p:cNvPr id="64" name="Afbeelding 6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78" y="5112725"/>
                <a:ext cx="577788" cy="350608"/>
              </a:xfrm>
              <a:prstGeom prst="rect">
                <a:avLst/>
              </a:prstGeom>
            </p:spPr>
          </p:pic>
          <p:grpSp>
            <p:nvGrpSpPr>
              <p:cNvPr id="62" name="Groep 61"/>
              <p:cNvGrpSpPr/>
              <p:nvPr/>
            </p:nvGrpSpPr>
            <p:grpSpPr>
              <a:xfrm>
                <a:off x="2590231" y="4857435"/>
                <a:ext cx="257175" cy="587185"/>
                <a:chOff x="2934228" y="4913517"/>
                <a:chExt cx="257175" cy="587185"/>
              </a:xfrm>
            </p:grpSpPr>
            <p:sp>
              <p:nvSpPr>
                <p:cNvPr id="44" name="DownStick"/>
                <p:cNvSpPr/>
                <p:nvPr/>
              </p:nvSpPr>
              <p:spPr>
                <a:xfrm>
                  <a:off x="3042415" y="5403844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Atom"/>
                <p:cNvSpPr/>
                <p:nvPr/>
              </p:nvSpPr>
              <p:spPr>
                <a:xfrm>
                  <a:off x="2934228" y="5243527"/>
                  <a:ext cx="257175" cy="25717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UpStick"/>
                <p:cNvSpPr/>
                <p:nvPr/>
              </p:nvSpPr>
              <p:spPr>
                <a:xfrm>
                  <a:off x="3044320" y="5094371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UpHat"/>
                <p:cNvSpPr/>
                <p:nvPr/>
              </p:nvSpPr>
              <p:spPr>
                <a:xfrm>
                  <a:off x="2995584" y="4913517"/>
                  <a:ext cx="144829" cy="144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harsh" dir="t">
                    <a:rot lat="0" lon="0" rev="36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" name="Groep 62"/>
              <p:cNvGrpSpPr/>
              <p:nvPr/>
            </p:nvGrpSpPr>
            <p:grpSpPr>
              <a:xfrm>
                <a:off x="2597161" y="5817917"/>
                <a:ext cx="257175" cy="755578"/>
                <a:chOff x="3322941" y="5046701"/>
                <a:chExt cx="257175" cy="755578"/>
              </a:xfrm>
            </p:grpSpPr>
            <p:sp>
              <p:nvSpPr>
                <p:cNvPr id="40" name="DownHat"/>
                <p:cNvSpPr/>
                <p:nvPr/>
              </p:nvSpPr>
              <p:spPr>
                <a:xfrm>
                  <a:off x="3389584" y="5657450"/>
                  <a:ext cx="144829" cy="144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>
                    <a:rot lat="3526780" lon="9804077" rev="9689261"/>
                  </a:camera>
                  <a:lightRig rig="harsh" dir="t">
                    <a:rot lat="0" lon="0" rev="21000000"/>
                  </a:lightRig>
                </a:scene3d>
                <a:sp3d prstMaterial="metal">
                  <a:bevelT w="101600" h="196850" prst="angle"/>
                  <a:bevelB w="0" h="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DownStick"/>
                <p:cNvSpPr/>
                <p:nvPr/>
              </p:nvSpPr>
              <p:spPr>
                <a:xfrm>
                  <a:off x="3436681" y="5356174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Atom"/>
                <p:cNvSpPr/>
                <p:nvPr/>
              </p:nvSpPr>
              <p:spPr>
                <a:xfrm>
                  <a:off x="3322941" y="5214678"/>
                  <a:ext cx="257175" cy="25717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plastic">
                  <a:bevelT w="127000" h="12700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UpStick"/>
                <p:cNvSpPr/>
                <p:nvPr/>
              </p:nvSpPr>
              <p:spPr>
                <a:xfrm>
                  <a:off x="3438586" y="5046701"/>
                  <a:ext cx="45719" cy="4571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scene3d>
                  <a:camera prst="isometricTopUp"/>
                  <a:lightRig rig="threePt" dir="t">
                    <a:rot lat="0" lon="0" rev="18600000"/>
                  </a:lightRig>
                </a:scene3d>
                <a:sp3d extrusionH="203200" prstMaterial="metal">
                  <a:extrusionClr>
                    <a:schemeClr val="accent2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65" name="Afbeelding 6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13" y="5898716"/>
                <a:ext cx="577788" cy="350608"/>
              </a:xfrm>
              <a:prstGeom prst="rect">
                <a:avLst/>
              </a:prstGeom>
            </p:spPr>
          </p:pic>
          <p:pic>
            <p:nvPicPr>
              <p:cNvPr id="67" name="Afbeelding 66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13" y="5146865"/>
                <a:ext cx="853683" cy="273415"/>
              </a:xfrm>
              <a:prstGeom prst="rect">
                <a:avLst/>
              </a:prstGeom>
            </p:spPr>
          </p:pic>
        </p:grpSp>
      </p:grpSp>
      <p:pic>
        <p:nvPicPr>
          <p:cNvPr id="71" name="Afbeelding 7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65" y="4312818"/>
            <a:ext cx="394335" cy="358140"/>
          </a:xfrm>
          <a:prstGeom prst="rect">
            <a:avLst/>
          </a:prstGeom>
        </p:spPr>
      </p:pic>
      <p:pic>
        <p:nvPicPr>
          <p:cNvPr id="73" name="Afbeelding 7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53" y="4343004"/>
            <a:ext cx="179070" cy="373380"/>
          </a:xfrm>
          <a:prstGeom prst="rect">
            <a:avLst/>
          </a:prstGeom>
        </p:spPr>
      </p:pic>
      <p:pic>
        <p:nvPicPr>
          <p:cNvPr id="77" name="Afbeelding 7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59" y="4329218"/>
            <a:ext cx="179070" cy="373380"/>
          </a:xfrm>
          <a:prstGeom prst="rect">
            <a:avLst/>
          </a:prstGeom>
        </p:spPr>
      </p:pic>
      <p:pic>
        <p:nvPicPr>
          <p:cNvPr id="78" name="Afbeelding 7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819" y="4375274"/>
            <a:ext cx="390525" cy="264795"/>
          </a:xfrm>
          <a:prstGeom prst="rect">
            <a:avLst/>
          </a:prstGeom>
        </p:spPr>
      </p:pic>
      <p:grpSp>
        <p:nvGrpSpPr>
          <p:cNvPr id="79" name="Groep 78"/>
          <p:cNvGrpSpPr/>
          <p:nvPr/>
        </p:nvGrpSpPr>
        <p:grpSpPr>
          <a:xfrm>
            <a:off x="4404922" y="3552209"/>
            <a:ext cx="257175" cy="755578"/>
            <a:chOff x="6042313" y="2800282"/>
            <a:chExt cx="257175" cy="755578"/>
          </a:xfrm>
        </p:grpSpPr>
        <p:sp>
          <p:nvSpPr>
            <p:cNvPr id="80" name="DownHat"/>
            <p:cNvSpPr/>
            <p:nvPr/>
          </p:nvSpPr>
          <p:spPr>
            <a:xfrm>
              <a:off x="6100765" y="3411031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1" name="DownStick"/>
            <p:cNvSpPr/>
            <p:nvPr/>
          </p:nvSpPr>
          <p:spPr>
            <a:xfrm>
              <a:off x="6147862" y="31097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2" name="Atom"/>
            <p:cNvSpPr/>
            <p:nvPr/>
          </p:nvSpPr>
          <p:spPr>
            <a:xfrm>
              <a:off x="6042313" y="29570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3" name="UpStick"/>
            <p:cNvSpPr/>
            <p:nvPr/>
          </p:nvSpPr>
          <p:spPr>
            <a:xfrm>
              <a:off x="6149767" y="28002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Groep 84"/>
          <p:cNvGrpSpPr/>
          <p:nvPr/>
        </p:nvGrpSpPr>
        <p:grpSpPr>
          <a:xfrm>
            <a:off x="5093967" y="3529612"/>
            <a:ext cx="257175" cy="755578"/>
            <a:chOff x="3322941" y="5046701"/>
            <a:chExt cx="257175" cy="755578"/>
          </a:xfrm>
        </p:grpSpPr>
        <p:sp>
          <p:nvSpPr>
            <p:cNvPr id="86" name="DownHat"/>
            <p:cNvSpPr/>
            <p:nvPr/>
          </p:nvSpPr>
          <p:spPr>
            <a:xfrm>
              <a:off x="3389584" y="5657450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7" name="DownStick"/>
            <p:cNvSpPr/>
            <p:nvPr/>
          </p:nvSpPr>
          <p:spPr>
            <a:xfrm>
              <a:off x="3436681" y="535617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8" name="Atom"/>
            <p:cNvSpPr/>
            <p:nvPr/>
          </p:nvSpPr>
          <p:spPr>
            <a:xfrm>
              <a:off x="3322941" y="52146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89" name="UpStick"/>
            <p:cNvSpPr/>
            <p:nvPr/>
          </p:nvSpPr>
          <p:spPr>
            <a:xfrm>
              <a:off x="3438586" y="5046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ep 2"/>
          <p:cNvGrpSpPr/>
          <p:nvPr/>
        </p:nvGrpSpPr>
        <p:grpSpPr>
          <a:xfrm>
            <a:off x="5742111" y="3392012"/>
            <a:ext cx="1137624" cy="1266842"/>
            <a:chOff x="4274815" y="2907325"/>
            <a:chExt cx="1137624" cy="1266842"/>
          </a:xfrm>
        </p:grpSpPr>
        <p:pic>
          <p:nvPicPr>
            <p:cNvPr id="69" name="Afbeelding 6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14" y="3874803"/>
              <a:ext cx="390525" cy="264795"/>
            </a:xfrm>
            <a:prstGeom prst="rect">
              <a:avLst/>
            </a:prstGeom>
          </p:spPr>
        </p:pic>
        <p:pic>
          <p:nvPicPr>
            <p:cNvPr id="75" name="Afbeelding 7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4815" y="3816027"/>
              <a:ext cx="394335" cy="358140"/>
            </a:xfrm>
            <a:prstGeom prst="rect">
              <a:avLst/>
            </a:prstGeom>
          </p:spPr>
        </p:pic>
        <p:grpSp>
          <p:nvGrpSpPr>
            <p:cNvPr id="90" name="Groep 89"/>
            <p:cNvGrpSpPr/>
            <p:nvPr/>
          </p:nvGrpSpPr>
          <p:grpSpPr>
            <a:xfrm>
              <a:off x="4344831" y="3055418"/>
              <a:ext cx="257175" cy="755578"/>
              <a:chOff x="6042313" y="2800282"/>
              <a:chExt cx="257175" cy="755578"/>
            </a:xfrm>
          </p:grpSpPr>
          <p:sp>
            <p:nvSpPr>
              <p:cNvPr id="91" name="DownHat"/>
              <p:cNvSpPr/>
              <p:nvPr/>
            </p:nvSpPr>
            <p:spPr>
              <a:xfrm>
                <a:off x="6100765" y="3411031"/>
                <a:ext cx="144829" cy="144829"/>
              </a:xfrm>
              <a:prstGeom prst="ellipse">
                <a:avLst/>
              </a:prstGeom>
              <a:solidFill>
                <a:schemeClr val="accent5"/>
              </a:solidFill>
              <a:scene3d>
                <a:camera prst="isometricTopUp">
                  <a:rot lat="3526780" lon="9804077" rev="9689261"/>
                </a:camera>
                <a:lightRig rig="harsh" dir="t">
                  <a:rot lat="0" lon="0" rev="21000000"/>
                </a:lightRig>
              </a:scene3d>
              <a:sp3d prstMaterial="metal">
                <a:bevelT w="101600" h="196850" prst="angle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DownStick"/>
              <p:cNvSpPr/>
              <p:nvPr/>
            </p:nvSpPr>
            <p:spPr>
              <a:xfrm>
                <a:off x="6147862" y="3109755"/>
                <a:ext cx="45719" cy="45719"/>
              </a:xfrm>
              <a:prstGeom prst="ellipse">
                <a:avLst/>
              </a:prstGeom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5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Atom"/>
              <p:cNvSpPr/>
              <p:nvPr/>
            </p:nvSpPr>
            <p:spPr>
              <a:xfrm>
                <a:off x="6042313" y="2957016"/>
                <a:ext cx="257175" cy="25717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prstMaterial="plastic">
                <a:bevelT w="127000" h="12700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pStick"/>
              <p:cNvSpPr/>
              <p:nvPr/>
            </p:nvSpPr>
            <p:spPr>
              <a:xfrm>
                <a:off x="6149767" y="2800282"/>
                <a:ext cx="45719" cy="45719"/>
              </a:xfrm>
              <a:prstGeom prst="ellipse">
                <a:avLst/>
              </a:prstGeom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5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5" name="Groep 94"/>
            <p:cNvGrpSpPr/>
            <p:nvPr/>
          </p:nvGrpSpPr>
          <p:grpSpPr>
            <a:xfrm>
              <a:off x="5040741" y="2907325"/>
              <a:ext cx="257175" cy="587185"/>
              <a:chOff x="2934228" y="4913517"/>
              <a:chExt cx="257175" cy="587185"/>
            </a:xfrm>
          </p:grpSpPr>
          <p:sp>
            <p:nvSpPr>
              <p:cNvPr id="96" name="DownStick"/>
              <p:cNvSpPr/>
              <p:nvPr/>
            </p:nvSpPr>
            <p:spPr>
              <a:xfrm>
                <a:off x="3042415" y="5403844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Atom"/>
              <p:cNvSpPr/>
              <p:nvPr/>
            </p:nvSpPr>
            <p:spPr>
              <a:xfrm>
                <a:off x="2934228" y="5243527"/>
                <a:ext cx="257175" cy="2571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prstMaterial="plastic">
                <a:bevelT w="127000" h="12700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UpStick"/>
              <p:cNvSpPr/>
              <p:nvPr/>
            </p:nvSpPr>
            <p:spPr>
              <a:xfrm>
                <a:off x="3044320" y="5094371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UpHat"/>
              <p:cNvSpPr/>
              <p:nvPr/>
            </p:nvSpPr>
            <p:spPr>
              <a:xfrm>
                <a:off x="2995584" y="4913517"/>
                <a:ext cx="144829" cy="14482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/>
                <a:lightRig rig="harsh" dir="t">
                  <a:rot lat="0" lon="0" rev="3600000"/>
                </a:lightRig>
              </a:scene3d>
              <a:sp3d prstMaterial="metal">
                <a:bevelT w="101600" h="196850" prst="angle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5" name="Groep 104"/>
          <p:cNvGrpSpPr/>
          <p:nvPr/>
        </p:nvGrpSpPr>
        <p:grpSpPr>
          <a:xfrm>
            <a:off x="8609658" y="3403645"/>
            <a:ext cx="257175" cy="581115"/>
            <a:chOff x="5343813" y="2544176"/>
            <a:chExt cx="257175" cy="581115"/>
          </a:xfrm>
        </p:grpSpPr>
        <p:sp>
          <p:nvSpPr>
            <p:cNvPr id="106" name="DownStick"/>
            <p:cNvSpPr/>
            <p:nvPr/>
          </p:nvSpPr>
          <p:spPr>
            <a:xfrm>
              <a:off x="5449362" y="30208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7" name="Atom"/>
            <p:cNvSpPr/>
            <p:nvPr/>
          </p:nvSpPr>
          <p:spPr>
            <a:xfrm>
              <a:off x="5343813" y="28681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8" name="UpStick"/>
            <p:cNvSpPr/>
            <p:nvPr/>
          </p:nvSpPr>
          <p:spPr>
            <a:xfrm>
              <a:off x="5451267" y="27113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09" name="UpHat"/>
            <p:cNvSpPr/>
            <p:nvPr/>
          </p:nvSpPr>
          <p:spPr>
            <a:xfrm>
              <a:off x="5402531" y="2544176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/>
              <a:lightRig rig="harsh" dir="t">
                <a:rot lat="0" lon="0" rev="36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ep 3"/>
          <p:cNvGrpSpPr/>
          <p:nvPr/>
        </p:nvGrpSpPr>
        <p:grpSpPr>
          <a:xfrm>
            <a:off x="7200748" y="3372899"/>
            <a:ext cx="958475" cy="1325581"/>
            <a:chOff x="5733452" y="2888212"/>
            <a:chExt cx="958475" cy="1325581"/>
          </a:xfrm>
        </p:grpSpPr>
        <p:pic>
          <p:nvPicPr>
            <p:cNvPr id="74" name="Afbeelding 7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203" y="3836295"/>
              <a:ext cx="179070" cy="373380"/>
            </a:xfrm>
            <a:prstGeom prst="rect">
              <a:avLst/>
            </a:prstGeom>
          </p:spPr>
        </p:pic>
        <p:pic>
          <p:nvPicPr>
            <p:cNvPr id="76" name="Afbeelding 7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133" y="3840413"/>
              <a:ext cx="179070" cy="373380"/>
            </a:xfrm>
            <a:prstGeom prst="rect">
              <a:avLst/>
            </a:prstGeom>
          </p:spPr>
        </p:pic>
        <p:grpSp>
          <p:nvGrpSpPr>
            <p:cNvPr id="100" name="Groep 99"/>
            <p:cNvGrpSpPr/>
            <p:nvPr/>
          </p:nvGrpSpPr>
          <p:grpSpPr>
            <a:xfrm>
              <a:off x="5733452" y="2888212"/>
              <a:ext cx="257175" cy="581115"/>
              <a:chOff x="5343813" y="2544176"/>
              <a:chExt cx="257175" cy="581115"/>
            </a:xfrm>
          </p:grpSpPr>
          <p:sp>
            <p:nvSpPr>
              <p:cNvPr id="101" name="DownStick"/>
              <p:cNvSpPr/>
              <p:nvPr/>
            </p:nvSpPr>
            <p:spPr>
              <a:xfrm>
                <a:off x="5449362" y="3020855"/>
                <a:ext cx="45719" cy="45719"/>
              </a:xfrm>
              <a:prstGeom prst="ellipse">
                <a:avLst/>
              </a:prstGeom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5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tom"/>
              <p:cNvSpPr/>
              <p:nvPr/>
            </p:nvSpPr>
            <p:spPr>
              <a:xfrm>
                <a:off x="5343813" y="2868116"/>
                <a:ext cx="257175" cy="25717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prstMaterial="plastic">
                <a:bevelT w="127000" h="12700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UpStick"/>
              <p:cNvSpPr/>
              <p:nvPr/>
            </p:nvSpPr>
            <p:spPr>
              <a:xfrm>
                <a:off x="5451267" y="2711382"/>
                <a:ext cx="45719" cy="45719"/>
              </a:xfrm>
              <a:prstGeom prst="ellipse">
                <a:avLst/>
              </a:prstGeom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5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UpHat"/>
              <p:cNvSpPr/>
              <p:nvPr/>
            </p:nvSpPr>
            <p:spPr>
              <a:xfrm>
                <a:off x="5402531" y="2544176"/>
                <a:ext cx="144829" cy="144829"/>
              </a:xfrm>
              <a:prstGeom prst="ellipse">
                <a:avLst/>
              </a:prstGeom>
              <a:solidFill>
                <a:schemeClr val="accent5"/>
              </a:solidFill>
              <a:scene3d>
                <a:camera prst="isometricTopUp"/>
                <a:lightRig rig="harsh" dir="t">
                  <a:rot lat="0" lon="0" rev="3600000"/>
                </a:lightRig>
              </a:scene3d>
              <a:sp3d prstMaterial="metal">
                <a:bevelT w="101600" h="196850" prst="angle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0" name="Groep 109"/>
            <p:cNvGrpSpPr/>
            <p:nvPr/>
          </p:nvGrpSpPr>
          <p:grpSpPr>
            <a:xfrm>
              <a:off x="6434752" y="3063787"/>
              <a:ext cx="257175" cy="755578"/>
              <a:chOff x="3322941" y="5046701"/>
              <a:chExt cx="257175" cy="755578"/>
            </a:xfrm>
          </p:grpSpPr>
          <p:sp>
            <p:nvSpPr>
              <p:cNvPr id="111" name="DownHat"/>
              <p:cNvSpPr/>
              <p:nvPr/>
            </p:nvSpPr>
            <p:spPr>
              <a:xfrm>
                <a:off x="3389584" y="5657450"/>
                <a:ext cx="144829" cy="14482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>
                  <a:rot lat="3526780" lon="9804077" rev="9689261"/>
                </a:camera>
                <a:lightRig rig="harsh" dir="t">
                  <a:rot lat="0" lon="0" rev="21000000"/>
                </a:lightRig>
              </a:scene3d>
              <a:sp3d prstMaterial="metal">
                <a:bevelT w="101600" h="196850" prst="angle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DownStick"/>
              <p:cNvSpPr/>
              <p:nvPr/>
            </p:nvSpPr>
            <p:spPr>
              <a:xfrm>
                <a:off x="3436681" y="5356174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Atom"/>
              <p:cNvSpPr/>
              <p:nvPr/>
            </p:nvSpPr>
            <p:spPr>
              <a:xfrm>
                <a:off x="3322941" y="5214678"/>
                <a:ext cx="257175" cy="2571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prstMaterial="plastic">
                <a:bevelT w="127000" h="12700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UpStick"/>
              <p:cNvSpPr/>
              <p:nvPr/>
            </p:nvSpPr>
            <p:spPr>
              <a:xfrm>
                <a:off x="3438586" y="5046701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5" name="Groep 114"/>
          <p:cNvGrpSpPr/>
          <p:nvPr/>
        </p:nvGrpSpPr>
        <p:grpSpPr>
          <a:xfrm>
            <a:off x="9317268" y="3381583"/>
            <a:ext cx="257175" cy="587185"/>
            <a:chOff x="2934228" y="4913517"/>
            <a:chExt cx="257175" cy="587185"/>
          </a:xfrm>
        </p:grpSpPr>
        <p:sp>
          <p:nvSpPr>
            <p:cNvPr id="116" name="DownStick"/>
            <p:cNvSpPr/>
            <p:nvPr/>
          </p:nvSpPr>
          <p:spPr>
            <a:xfrm>
              <a:off x="3042415" y="540384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7" name="Atom"/>
            <p:cNvSpPr/>
            <p:nvPr/>
          </p:nvSpPr>
          <p:spPr>
            <a:xfrm>
              <a:off x="2934228" y="5243527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8" name="UpStick"/>
            <p:cNvSpPr/>
            <p:nvPr/>
          </p:nvSpPr>
          <p:spPr>
            <a:xfrm>
              <a:off x="3044320" y="509437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19" name="UpHat"/>
            <p:cNvSpPr/>
            <p:nvPr/>
          </p:nvSpPr>
          <p:spPr>
            <a:xfrm>
              <a:off x="2995584" y="4913517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harsh" dir="t">
                <a:rot lat="0" lon="0" rev="36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pic>
        <p:nvPicPr>
          <p:cNvPr id="120" name="Afbeelding 1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586" y="4274282"/>
            <a:ext cx="394335" cy="358140"/>
          </a:xfrm>
          <a:prstGeom prst="rect">
            <a:avLst/>
          </a:prstGeom>
        </p:spPr>
      </p:pic>
      <p:pic>
        <p:nvPicPr>
          <p:cNvPr id="121" name="Afbeelding 1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01" y="4320981"/>
            <a:ext cx="179070" cy="373380"/>
          </a:xfrm>
          <a:prstGeom prst="rect">
            <a:avLst/>
          </a:prstGeom>
        </p:spPr>
      </p:pic>
      <p:grpSp>
        <p:nvGrpSpPr>
          <p:cNvPr id="122" name="Groep 121"/>
          <p:cNvGrpSpPr/>
          <p:nvPr/>
        </p:nvGrpSpPr>
        <p:grpSpPr>
          <a:xfrm>
            <a:off x="10058050" y="3548474"/>
            <a:ext cx="257175" cy="755578"/>
            <a:chOff x="6042313" y="2800282"/>
            <a:chExt cx="257175" cy="755578"/>
          </a:xfrm>
        </p:grpSpPr>
        <p:sp>
          <p:nvSpPr>
            <p:cNvPr id="123" name="DownHat"/>
            <p:cNvSpPr/>
            <p:nvPr/>
          </p:nvSpPr>
          <p:spPr>
            <a:xfrm>
              <a:off x="6100765" y="3411031"/>
              <a:ext cx="144829" cy="144829"/>
            </a:xfrm>
            <a:prstGeom prst="ellipse">
              <a:avLst/>
            </a:prstGeom>
            <a:solidFill>
              <a:schemeClr val="accent5"/>
            </a:solidFill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4" name="DownStick"/>
            <p:cNvSpPr/>
            <p:nvPr/>
          </p:nvSpPr>
          <p:spPr>
            <a:xfrm>
              <a:off x="6147862" y="3109755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5" name="Atom"/>
            <p:cNvSpPr/>
            <p:nvPr/>
          </p:nvSpPr>
          <p:spPr>
            <a:xfrm>
              <a:off x="6042313" y="2957016"/>
              <a:ext cx="257175" cy="257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6" name="UpStick"/>
            <p:cNvSpPr/>
            <p:nvPr/>
          </p:nvSpPr>
          <p:spPr>
            <a:xfrm>
              <a:off x="6149767" y="2800282"/>
              <a:ext cx="45719" cy="45719"/>
            </a:xfrm>
            <a:prstGeom prst="ellipse">
              <a:avLst/>
            </a:prstGeom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5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grpSp>
        <p:nvGrpSpPr>
          <p:cNvPr id="127" name="Groep 126"/>
          <p:cNvGrpSpPr/>
          <p:nvPr/>
        </p:nvGrpSpPr>
        <p:grpSpPr>
          <a:xfrm>
            <a:off x="10772980" y="3550489"/>
            <a:ext cx="257175" cy="755578"/>
            <a:chOff x="3322941" y="5046701"/>
            <a:chExt cx="257175" cy="755578"/>
          </a:xfrm>
        </p:grpSpPr>
        <p:sp>
          <p:nvSpPr>
            <p:cNvPr id="128" name="DownHat"/>
            <p:cNvSpPr/>
            <p:nvPr/>
          </p:nvSpPr>
          <p:spPr>
            <a:xfrm>
              <a:off x="3389584" y="5657450"/>
              <a:ext cx="144829" cy="144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>
                <a:rot lat="3526780" lon="9804077" rev="9689261"/>
              </a:camera>
              <a:lightRig rig="harsh" dir="t">
                <a:rot lat="0" lon="0" rev="21000000"/>
              </a:lightRig>
            </a:scene3d>
            <a:sp3d prstMaterial="metal">
              <a:bevelT w="101600" h="196850" prst="angle"/>
              <a:bevelB w="0" h="0"/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29" name="DownStick"/>
            <p:cNvSpPr/>
            <p:nvPr/>
          </p:nvSpPr>
          <p:spPr>
            <a:xfrm>
              <a:off x="3436681" y="535617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30" name="Atom"/>
            <p:cNvSpPr/>
            <p:nvPr/>
          </p:nvSpPr>
          <p:spPr>
            <a:xfrm>
              <a:off x="3322941" y="5214678"/>
              <a:ext cx="257175" cy="257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plastic">
              <a:bevelT w="127000" h="127000"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131" name="UpStick"/>
            <p:cNvSpPr/>
            <p:nvPr/>
          </p:nvSpPr>
          <p:spPr>
            <a:xfrm>
              <a:off x="3438586" y="5046701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isometricTopUp"/>
              <a:lightRig rig="threePt" dir="t">
                <a:rot lat="0" lon="0" rev="18600000"/>
              </a:lightRig>
            </a:scene3d>
            <a:sp3d extrusionH="203200" prstMaterial="metal">
              <a:extrusionClr>
                <a:schemeClr val="accent2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134" name="Afgeronde rechthoek 133"/>
          <p:cNvSpPr/>
          <p:nvPr/>
        </p:nvSpPr>
        <p:spPr>
          <a:xfrm>
            <a:off x="5507031" y="3372899"/>
            <a:ext cx="1557237" cy="1517275"/>
          </a:xfrm>
          <a:prstGeom prst="roundRect">
            <a:avLst/>
          </a:prstGeom>
          <a:noFill/>
          <a:ln w="539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37" name="Groep 136"/>
          <p:cNvGrpSpPr/>
          <p:nvPr/>
        </p:nvGrpSpPr>
        <p:grpSpPr>
          <a:xfrm>
            <a:off x="5795766" y="3385945"/>
            <a:ext cx="958475" cy="1325581"/>
            <a:chOff x="5733452" y="2888212"/>
            <a:chExt cx="958475" cy="1325581"/>
          </a:xfrm>
        </p:grpSpPr>
        <p:pic>
          <p:nvPicPr>
            <p:cNvPr id="138" name="Afbeelding 13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203" y="3836295"/>
              <a:ext cx="179070" cy="373380"/>
            </a:xfrm>
            <a:prstGeom prst="rect">
              <a:avLst/>
            </a:prstGeom>
          </p:spPr>
        </p:pic>
        <p:pic>
          <p:nvPicPr>
            <p:cNvPr id="139" name="Afbeelding 13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133" y="3840413"/>
              <a:ext cx="179070" cy="373380"/>
            </a:xfrm>
            <a:prstGeom prst="rect">
              <a:avLst/>
            </a:prstGeom>
          </p:spPr>
        </p:pic>
        <p:grpSp>
          <p:nvGrpSpPr>
            <p:cNvPr id="140" name="Groep 139"/>
            <p:cNvGrpSpPr/>
            <p:nvPr/>
          </p:nvGrpSpPr>
          <p:grpSpPr>
            <a:xfrm>
              <a:off x="5733452" y="2888212"/>
              <a:ext cx="257175" cy="581115"/>
              <a:chOff x="5343813" y="2544176"/>
              <a:chExt cx="257175" cy="581115"/>
            </a:xfrm>
          </p:grpSpPr>
          <p:sp>
            <p:nvSpPr>
              <p:cNvPr id="146" name="DownStick"/>
              <p:cNvSpPr/>
              <p:nvPr/>
            </p:nvSpPr>
            <p:spPr>
              <a:xfrm>
                <a:off x="5449362" y="3020855"/>
                <a:ext cx="45719" cy="45719"/>
              </a:xfrm>
              <a:prstGeom prst="ellipse">
                <a:avLst/>
              </a:prstGeom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5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Atom"/>
              <p:cNvSpPr/>
              <p:nvPr/>
            </p:nvSpPr>
            <p:spPr>
              <a:xfrm>
                <a:off x="5343813" y="2868116"/>
                <a:ext cx="257175" cy="25717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prstMaterial="plastic">
                <a:bevelT w="127000" h="12700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UpStick"/>
              <p:cNvSpPr/>
              <p:nvPr/>
            </p:nvSpPr>
            <p:spPr>
              <a:xfrm>
                <a:off x="5451267" y="2711382"/>
                <a:ext cx="45719" cy="45719"/>
              </a:xfrm>
              <a:prstGeom prst="ellipse">
                <a:avLst/>
              </a:prstGeom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5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UpHat"/>
              <p:cNvSpPr/>
              <p:nvPr/>
            </p:nvSpPr>
            <p:spPr>
              <a:xfrm>
                <a:off x="5402531" y="2544176"/>
                <a:ext cx="144829" cy="144829"/>
              </a:xfrm>
              <a:prstGeom prst="ellipse">
                <a:avLst/>
              </a:prstGeom>
              <a:solidFill>
                <a:schemeClr val="accent5"/>
              </a:solidFill>
              <a:scene3d>
                <a:camera prst="isometricTopUp"/>
                <a:lightRig rig="harsh" dir="t">
                  <a:rot lat="0" lon="0" rev="3600000"/>
                </a:lightRig>
              </a:scene3d>
              <a:sp3d prstMaterial="metal">
                <a:bevelT w="101600" h="196850" prst="angle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1" name="Groep 140"/>
            <p:cNvGrpSpPr/>
            <p:nvPr/>
          </p:nvGrpSpPr>
          <p:grpSpPr>
            <a:xfrm>
              <a:off x="6434752" y="3063787"/>
              <a:ext cx="257175" cy="755578"/>
              <a:chOff x="3322941" y="5046701"/>
              <a:chExt cx="257175" cy="755578"/>
            </a:xfrm>
          </p:grpSpPr>
          <p:sp>
            <p:nvSpPr>
              <p:cNvPr id="142" name="DownHat"/>
              <p:cNvSpPr/>
              <p:nvPr/>
            </p:nvSpPr>
            <p:spPr>
              <a:xfrm>
                <a:off x="3389584" y="5657450"/>
                <a:ext cx="144829" cy="14482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>
                  <a:rot lat="3526780" lon="9804077" rev="9689261"/>
                </a:camera>
                <a:lightRig rig="harsh" dir="t">
                  <a:rot lat="0" lon="0" rev="21000000"/>
                </a:lightRig>
              </a:scene3d>
              <a:sp3d prstMaterial="metal">
                <a:bevelT w="101600" h="196850" prst="angle"/>
                <a:bevelB w="0" h="0"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DownStick"/>
              <p:cNvSpPr/>
              <p:nvPr/>
            </p:nvSpPr>
            <p:spPr>
              <a:xfrm>
                <a:off x="3436681" y="5356174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Atom"/>
              <p:cNvSpPr/>
              <p:nvPr/>
            </p:nvSpPr>
            <p:spPr>
              <a:xfrm>
                <a:off x="3322941" y="5214678"/>
                <a:ext cx="257175" cy="2571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prstMaterial="plastic">
                <a:bevelT w="127000" h="127000"/>
                <a:extrusionClr>
                  <a:schemeClr val="tx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UpStick"/>
              <p:cNvSpPr/>
              <p:nvPr/>
            </p:nvSpPr>
            <p:spPr>
              <a:xfrm>
                <a:off x="3438586" y="5046701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scene3d>
                <a:camera prst="isometricTopUp"/>
                <a:lightRig rig="threePt" dir="t">
                  <a:rot lat="0" lon="0" rev="18600000"/>
                </a:lightRig>
              </a:scene3d>
              <a:sp3d extrusionH="203200" prstMaterial="metal"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0" name="Afgeronde rechthoek 149"/>
          <p:cNvSpPr/>
          <p:nvPr/>
        </p:nvSpPr>
        <p:spPr>
          <a:xfrm>
            <a:off x="2605788" y="1613905"/>
            <a:ext cx="2684697" cy="1105051"/>
          </a:xfrm>
          <a:prstGeom prst="roundRect">
            <a:avLst/>
          </a:prstGeom>
          <a:noFill/>
          <a:ln w="539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1" name="Afgeronde rechthoek 150"/>
          <p:cNvSpPr/>
          <p:nvPr/>
        </p:nvSpPr>
        <p:spPr>
          <a:xfrm>
            <a:off x="5415588" y="1630034"/>
            <a:ext cx="2168513" cy="1105052"/>
          </a:xfrm>
          <a:prstGeom prst="roundRect">
            <a:avLst/>
          </a:prstGeom>
          <a:noFill/>
          <a:ln w="539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2" name="Afgeronde rechthoek 151"/>
          <p:cNvSpPr/>
          <p:nvPr/>
        </p:nvSpPr>
        <p:spPr>
          <a:xfrm>
            <a:off x="7654341" y="1631171"/>
            <a:ext cx="1829017" cy="1105052"/>
          </a:xfrm>
          <a:prstGeom prst="roundRect">
            <a:avLst/>
          </a:prstGeom>
          <a:noFill/>
          <a:ln w="539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54" name="Group"/>
          <p:cNvGrpSpPr/>
          <p:nvPr/>
        </p:nvGrpSpPr>
        <p:grpSpPr>
          <a:xfrm>
            <a:off x="5719730" y="5252465"/>
            <a:ext cx="4787580" cy="1290043"/>
            <a:chOff x="0" y="0"/>
            <a:chExt cx="6809002" cy="1834727"/>
          </a:xfrm>
        </p:grpSpPr>
        <p:sp>
          <p:nvSpPr>
            <p:cNvPr id="155" name="Rectangle"/>
            <p:cNvSpPr/>
            <p:nvPr/>
          </p:nvSpPr>
          <p:spPr>
            <a:xfrm>
              <a:off x="8985" y="0"/>
              <a:ext cx="6797074" cy="678678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6" name="Important Symmetries of the Model"/>
            <p:cNvSpPr txBox="1"/>
            <p:nvPr/>
          </p:nvSpPr>
          <p:spPr>
            <a:xfrm>
              <a:off x="0" y="88008"/>
              <a:ext cx="6382724" cy="502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600">
                  <a:solidFill>
                    <a:srgbClr val="063110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828" kern="0"/>
                <a:t>Important Symmetries of the Model</a:t>
              </a:r>
            </a:p>
          </p:txBody>
        </p:sp>
        <p:sp>
          <p:nvSpPr>
            <p:cNvPr id="157" name="Rectangle"/>
            <p:cNvSpPr/>
            <p:nvPr/>
          </p:nvSpPr>
          <p:spPr>
            <a:xfrm>
              <a:off x="8985" y="675917"/>
              <a:ext cx="6800017" cy="1158810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474981" y="1058718"/>
              <a:ext cx="17907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911195" y="1058718"/>
              <a:ext cx="35433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" name="A model of quantum electrodynamics in 1D"/>
          <p:cNvSpPr txBox="1"/>
          <p:nvPr/>
        </p:nvSpPr>
        <p:spPr>
          <a:xfrm>
            <a:off x="3306286" y="958325"/>
            <a:ext cx="4871649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>
                <a:solidFill>
                  <a:schemeClr val="accent4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828" kern="0">
                <a:solidFill>
                  <a:srgbClr val="DE6A10"/>
                </a:solidFill>
              </a:rPr>
              <a:t>A model of quantum electrodynamics in 1D</a:t>
            </a:r>
          </a:p>
        </p:txBody>
      </p:sp>
    </p:spTree>
    <p:extLst>
      <p:ext uri="{BB962C8B-B14F-4D97-AF65-F5344CB8AC3E}">
        <p14:creationId xmlns:p14="http://schemas.microsoft.com/office/powerpoint/2010/main" val="36167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50" grpId="0" animBg="1"/>
      <p:bldP spid="151" grpId="0" animBg="1"/>
      <p:bldP spid="151" grpId="1" animBg="1"/>
      <p:bldP spid="152" grpId="0" animBg="1"/>
      <p:bldP spid="152" grpId="1" animBg="1"/>
      <p:bldP spid="15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/>
        </p:nvSpPr>
        <p:spPr>
          <a:xfrm>
            <a:off x="0" y="1701478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Optical Lattices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7" name="Ovaal 16"/>
          <p:cNvSpPr/>
          <p:nvPr/>
        </p:nvSpPr>
        <p:spPr>
          <a:xfrm>
            <a:off x="847725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304800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/>
          <p:cNvSpPr/>
          <p:nvPr/>
        </p:nvSpPr>
        <p:spPr>
          <a:xfrm>
            <a:off x="485775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56" y="3205499"/>
            <a:ext cx="8153400" cy="1518770"/>
          </a:xfrm>
          <a:prstGeom prst="rect">
            <a:avLst/>
          </a:prstGeom>
          <a:ln>
            <a:noFill/>
          </a:ln>
        </p:spPr>
      </p:pic>
      <p:sp>
        <p:nvSpPr>
          <p:cNvPr id="2" name="PIJL-RECHTS 1"/>
          <p:cNvSpPr/>
          <p:nvPr/>
        </p:nvSpPr>
        <p:spPr>
          <a:xfrm>
            <a:off x="241513" y="3606768"/>
            <a:ext cx="1018572" cy="4977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-RECHTS 26"/>
          <p:cNvSpPr/>
          <p:nvPr/>
        </p:nvSpPr>
        <p:spPr>
          <a:xfrm rot="10800000">
            <a:off x="10674673" y="3606768"/>
            <a:ext cx="1018572" cy="4977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Boog 27"/>
          <p:cNvSpPr/>
          <p:nvPr/>
        </p:nvSpPr>
        <p:spPr>
          <a:xfrm rot="20737990">
            <a:off x="5341074" y="2942249"/>
            <a:ext cx="1442357" cy="1329033"/>
          </a:xfrm>
          <a:prstGeom prst="arc">
            <a:avLst>
              <a:gd name="adj1" fmla="val 13419090"/>
              <a:gd name="adj2" fmla="val 21483868"/>
            </a:avLst>
          </a:prstGeom>
          <a:ln w="15875">
            <a:solidFill>
              <a:schemeClr val="accent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al 28"/>
          <p:cNvSpPr/>
          <p:nvPr/>
        </p:nvSpPr>
        <p:spPr>
          <a:xfrm>
            <a:off x="6651366" y="3507492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he Idea of Variational Quantum Simulation…"/>
          <p:cNvSpPr txBox="1"/>
          <p:nvPr/>
        </p:nvSpPr>
        <p:spPr>
          <a:xfrm>
            <a:off x="3390900" y="1413057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Mimics electrons hopping in a solid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cxnSp>
        <p:nvCxnSpPr>
          <p:cNvPr id="15" name="Straight Arrow Connector 3"/>
          <p:cNvCxnSpPr>
            <a:cxnSpLocks noChangeShapeType="1"/>
          </p:cNvCxnSpPr>
          <p:nvPr/>
        </p:nvCxnSpPr>
        <p:spPr bwMode="auto">
          <a:xfrm flipH="1">
            <a:off x="3482023" y="5055333"/>
            <a:ext cx="1601258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Afbeelding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56" y="5298896"/>
            <a:ext cx="788670" cy="270510"/>
          </a:xfrm>
          <a:prstGeom prst="rect">
            <a:avLst/>
          </a:prstGeom>
        </p:spPr>
      </p:pic>
      <p:sp>
        <p:nvSpPr>
          <p:cNvPr id="20" name="The Idea of Variational Quantum Simulation…"/>
          <p:cNvSpPr txBox="1"/>
          <p:nvPr/>
        </p:nvSpPr>
        <p:spPr>
          <a:xfrm>
            <a:off x="7096402" y="5968618"/>
            <a:ext cx="509559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Jaksch, PRL, 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81, </a:t>
            </a: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3108 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(1998)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21" name="The Idea of Variational Quantum Simulation…"/>
          <p:cNvSpPr txBox="1"/>
          <p:nvPr/>
        </p:nvSpPr>
        <p:spPr>
          <a:xfrm>
            <a:off x="7130397" y="6350747"/>
            <a:ext cx="509559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Greiner et al., Nature  (2002)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955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9" grpId="1" animBg="1"/>
      <p:bldP spid="28" grpId="0" animBg="1"/>
      <p:bldP spid="29" grpId="0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18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21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44" name="Afbeelding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81" y="2102258"/>
            <a:ext cx="1313326" cy="742023"/>
          </a:xfrm>
          <a:prstGeom prst="rect">
            <a:avLst/>
          </a:prstGeom>
        </p:spPr>
      </p:pic>
      <p:pic>
        <p:nvPicPr>
          <p:cNvPr id="48" name="Afbeelding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57" y="3180176"/>
            <a:ext cx="2130588" cy="398934"/>
          </a:xfrm>
          <a:prstGeom prst="rect">
            <a:avLst/>
          </a:prstGeom>
        </p:spPr>
      </p:pic>
      <p:pic>
        <p:nvPicPr>
          <p:cNvPr id="49" name="Picture 1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91" y="1437874"/>
            <a:ext cx="1054946" cy="14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Afbeelding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sp>
        <p:nvSpPr>
          <p:cNvPr id="53" name="R. Blatt, Innsbruck"/>
          <p:cNvSpPr txBox="1"/>
          <p:nvPr/>
        </p:nvSpPr>
        <p:spPr>
          <a:xfrm>
            <a:off x="2579263" y="1555219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/>
              <a:t>spin Hamiltonian</a:t>
            </a:r>
            <a:endParaRPr sz="1687" kern="0"/>
          </a:p>
        </p:txBody>
      </p:sp>
      <p:sp>
        <p:nvSpPr>
          <p:cNvPr id="54" name="R. Blatt, Innsbruck"/>
          <p:cNvSpPr txBox="1"/>
          <p:nvPr/>
        </p:nvSpPr>
        <p:spPr>
          <a:xfrm>
            <a:off x="2015200" y="3689143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sums of Pauli products</a:t>
            </a:r>
            <a:endParaRPr sz="1687" kern="0"/>
          </a:p>
        </p:txBody>
      </p:sp>
      <p:sp>
        <p:nvSpPr>
          <p:cNvPr id="55" name="Gebogen pijl 54"/>
          <p:cNvSpPr/>
          <p:nvPr/>
        </p:nvSpPr>
        <p:spPr>
          <a:xfrm rot="10800000">
            <a:off x="7445326" y="5013354"/>
            <a:ext cx="880755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Gebogen pijl 55"/>
          <p:cNvSpPr/>
          <p:nvPr/>
        </p:nvSpPr>
        <p:spPr>
          <a:xfrm rot="10800000" flipH="1">
            <a:off x="3392488" y="5035816"/>
            <a:ext cx="1004028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3611570" y="1017459"/>
            <a:ext cx="1955994" cy="376224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9006321" y="1030319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Rechthoek 59"/>
          <p:cNvSpPr/>
          <p:nvPr/>
        </p:nvSpPr>
        <p:spPr>
          <a:xfrm>
            <a:off x="2786332" y="4895949"/>
            <a:ext cx="6426679" cy="856923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sp>
        <p:nvSpPr>
          <p:cNvPr id="61" name="Rechthoek 60"/>
          <p:cNvSpPr/>
          <p:nvPr/>
        </p:nvSpPr>
        <p:spPr>
          <a:xfrm>
            <a:off x="4574645" y="5750314"/>
            <a:ext cx="2906865" cy="707762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2" name="Groep 61"/>
          <p:cNvGrpSpPr/>
          <p:nvPr/>
        </p:nvGrpSpPr>
        <p:grpSpPr>
          <a:xfrm rot="10800000">
            <a:off x="10617498" y="2178759"/>
            <a:ext cx="1292356" cy="1721229"/>
            <a:chOff x="8960771" y="1235328"/>
            <a:chExt cx="1610800" cy="2145350"/>
          </a:xfrm>
        </p:grpSpPr>
        <p:grpSp>
          <p:nvGrpSpPr>
            <p:cNvPr id="63" name="Groep 62"/>
            <p:cNvGrpSpPr/>
            <p:nvPr/>
          </p:nvGrpSpPr>
          <p:grpSpPr>
            <a:xfrm>
              <a:off x="9087439" y="1235328"/>
              <a:ext cx="1357464" cy="2145350"/>
              <a:chOff x="9087439" y="1611984"/>
              <a:chExt cx="1357464" cy="1282045"/>
            </a:xfrm>
          </p:grpSpPr>
          <p:cxnSp>
            <p:nvCxnSpPr>
              <p:cNvPr id="82" name="Rechte verbindingslijn 81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echte verbindingslijn 82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echte verbindingslijn 83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84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85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echte verbindingslijn 87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Ovaal 63"/>
            <p:cNvSpPr/>
            <p:nvPr/>
          </p:nvSpPr>
          <p:spPr>
            <a:xfrm>
              <a:off x="8981811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5" name="Ovaal 64"/>
            <p:cNvSpPr/>
            <p:nvPr/>
          </p:nvSpPr>
          <p:spPr>
            <a:xfrm>
              <a:off x="9212949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Ovaal 65"/>
            <p:cNvSpPr/>
            <p:nvPr/>
          </p:nvSpPr>
          <p:spPr>
            <a:xfrm>
              <a:off x="10117925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>
              <a:off x="10349063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Afgeronde rechthoek 67"/>
            <p:cNvSpPr/>
            <p:nvPr/>
          </p:nvSpPr>
          <p:spPr>
            <a:xfrm>
              <a:off x="9505659" y="3022459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Afgeronde rechthoek 68"/>
            <p:cNvSpPr/>
            <p:nvPr/>
          </p:nvSpPr>
          <p:spPr>
            <a:xfrm>
              <a:off x="8960771" y="2701948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Ovaal 69"/>
            <p:cNvSpPr/>
            <p:nvPr/>
          </p:nvSpPr>
          <p:spPr>
            <a:xfrm>
              <a:off x="8992331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Ovaal 70"/>
            <p:cNvSpPr/>
            <p:nvPr/>
          </p:nvSpPr>
          <p:spPr>
            <a:xfrm>
              <a:off x="9223469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Ovaal 71"/>
            <p:cNvSpPr/>
            <p:nvPr/>
          </p:nvSpPr>
          <p:spPr>
            <a:xfrm>
              <a:off x="10128445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Ovaal 72"/>
            <p:cNvSpPr/>
            <p:nvPr/>
          </p:nvSpPr>
          <p:spPr>
            <a:xfrm>
              <a:off x="10359583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Afgeronde rechthoek 73"/>
            <p:cNvSpPr/>
            <p:nvPr/>
          </p:nvSpPr>
          <p:spPr>
            <a:xfrm>
              <a:off x="9516179" y="2368273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Afgeronde rechthoek 74"/>
            <p:cNvSpPr/>
            <p:nvPr/>
          </p:nvSpPr>
          <p:spPr>
            <a:xfrm>
              <a:off x="8971291" y="2047762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Ovaal 75"/>
            <p:cNvSpPr/>
            <p:nvPr/>
          </p:nvSpPr>
          <p:spPr>
            <a:xfrm>
              <a:off x="9002851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Ovaal 76"/>
            <p:cNvSpPr/>
            <p:nvPr/>
          </p:nvSpPr>
          <p:spPr>
            <a:xfrm>
              <a:off x="9233989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Ovaal 77"/>
            <p:cNvSpPr/>
            <p:nvPr/>
          </p:nvSpPr>
          <p:spPr>
            <a:xfrm>
              <a:off x="10138965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Ovaal 78"/>
            <p:cNvSpPr/>
            <p:nvPr/>
          </p:nvSpPr>
          <p:spPr>
            <a:xfrm>
              <a:off x="10370103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Afgeronde rechthoek 79"/>
            <p:cNvSpPr/>
            <p:nvPr/>
          </p:nvSpPr>
          <p:spPr>
            <a:xfrm>
              <a:off x="9526699" y="1714087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Afgeronde rechthoek 80"/>
            <p:cNvSpPr/>
            <p:nvPr/>
          </p:nvSpPr>
          <p:spPr>
            <a:xfrm>
              <a:off x="8981811" y="1393576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9" name="Rechthoek 88"/>
          <p:cNvSpPr/>
          <p:nvPr/>
        </p:nvSpPr>
        <p:spPr>
          <a:xfrm>
            <a:off x="10472283" y="2021788"/>
            <a:ext cx="1506570" cy="2201419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90" name="Groep 89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91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2" name="Groep 91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93" name="Groep 92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102" name="Ovaal 101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3" name="Ovaal 102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4" name="Ovaal 103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5" name="Ovaal 104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6" name="Ovaal 105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7" name="Ovaal 106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8" name="Ovaal 107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95" name="Ovaal 94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6" name="Ovaal 95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7" name="Ovaal 96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8" name="Ovaal 97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9" name="Ovaal 98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0" name="Ovaal 99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1" name="Ovaal 100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3" name="Rechthoek 2"/>
          <p:cNvSpPr/>
          <p:nvPr/>
        </p:nvSpPr>
        <p:spPr>
          <a:xfrm>
            <a:off x="6211971" y="1013159"/>
            <a:ext cx="4151174" cy="3679732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320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18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21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44" name="Afbeelding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81" y="2102258"/>
            <a:ext cx="1313326" cy="742023"/>
          </a:xfrm>
          <a:prstGeom prst="rect">
            <a:avLst/>
          </a:prstGeom>
        </p:spPr>
      </p:pic>
      <p:pic>
        <p:nvPicPr>
          <p:cNvPr id="48" name="Afbeelding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57" y="3180176"/>
            <a:ext cx="2130588" cy="398934"/>
          </a:xfrm>
          <a:prstGeom prst="rect">
            <a:avLst/>
          </a:prstGeom>
        </p:spPr>
      </p:pic>
      <p:pic>
        <p:nvPicPr>
          <p:cNvPr id="49" name="Picture 1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91" y="1437874"/>
            <a:ext cx="1054946" cy="14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Afbeelding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sp>
        <p:nvSpPr>
          <p:cNvPr id="53" name="R. Blatt, Innsbruck"/>
          <p:cNvSpPr txBox="1"/>
          <p:nvPr/>
        </p:nvSpPr>
        <p:spPr>
          <a:xfrm>
            <a:off x="2579263" y="1555219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/>
              <a:t>spin Hamiltonian</a:t>
            </a:r>
            <a:endParaRPr sz="1687" kern="0"/>
          </a:p>
        </p:txBody>
      </p:sp>
      <p:sp>
        <p:nvSpPr>
          <p:cNvPr id="54" name="R. Blatt, Innsbruck"/>
          <p:cNvSpPr txBox="1"/>
          <p:nvPr/>
        </p:nvSpPr>
        <p:spPr>
          <a:xfrm>
            <a:off x="2015200" y="3689143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sums of Pauli products</a:t>
            </a:r>
            <a:endParaRPr sz="1687" kern="0"/>
          </a:p>
        </p:txBody>
      </p:sp>
      <p:sp>
        <p:nvSpPr>
          <p:cNvPr id="55" name="Gebogen pijl 54"/>
          <p:cNvSpPr/>
          <p:nvPr/>
        </p:nvSpPr>
        <p:spPr>
          <a:xfrm rot="10800000">
            <a:off x="7445326" y="5013354"/>
            <a:ext cx="880755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Gebogen pijl 55"/>
          <p:cNvSpPr/>
          <p:nvPr/>
        </p:nvSpPr>
        <p:spPr>
          <a:xfrm rot="10800000" flipH="1">
            <a:off x="3392488" y="5035816"/>
            <a:ext cx="1004028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3611570" y="1055259"/>
            <a:ext cx="1955994" cy="33842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9025175" y="1030319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815414" y="1013159"/>
            <a:ext cx="3821872" cy="3721476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Rechthoek 59"/>
          <p:cNvSpPr/>
          <p:nvPr/>
        </p:nvSpPr>
        <p:spPr>
          <a:xfrm>
            <a:off x="4830733" y="4681770"/>
            <a:ext cx="2484670" cy="1779928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echthoek 58"/>
          <p:cNvSpPr/>
          <p:nvPr/>
        </p:nvSpPr>
        <p:spPr>
          <a:xfrm>
            <a:off x="2554269" y="4713292"/>
            <a:ext cx="2322329" cy="1171744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Rechthoek 60"/>
          <p:cNvSpPr/>
          <p:nvPr/>
        </p:nvSpPr>
        <p:spPr>
          <a:xfrm>
            <a:off x="7127063" y="4734635"/>
            <a:ext cx="2322329" cy="1171744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grpSp>
        <p:nvGrpSpPr>
          <p:cNvPr id="64" name="Groep 63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6" name="Groep 65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67" name="Groep 66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76" name="Ovaal 75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Ovaal 76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8" name="Ovaal 77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Ovaal 78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1" name="Ovaal 80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2" name="Ovaal 81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68" name="Groep 67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69" name="Ovaal 68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0" name="Ovaal 69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1" name="Ovaal 70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2" name="Ovaal 71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3" name="Ovaal 72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4" name="Ovaal 73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5" name="Ovaal 74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63" name="Rechthoek 62"/>
          <p:cNvSpPr/>
          <p:nvPr/>
        </p:nvSpPr>
        <p:spPr>
          <a:xfrm>
            <a:off x="6222346" y="1015837"/>
            <a:ext cx="4195996" cy="3721476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189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lobal optimisation problem with many local minima"/>
          <p:cNvSpPr txBox="1"/>
          <p:nvPr/>
        </p:nvSpPr>
        <p:spPr>
          <a:xfrm>
            <a:off x="2044883" y="1379099"/>
            <a:ext cx="4391989" cy="69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defTabSz="410751" hangingPunct="0"/>
            <a:r>
              <a:rPr sz="1687" kern="0"/>
              <a:t>Global optimisation problem with many local minima</a:t>
            </a:r>
          </a:p>
        </p:txBody>
      </p:sp>
      <p:sp>
        <p:nvSpPr>
          <p:cNvPr id="2186" name="Very noisy problem"/>
          <p:cNvSpPr txBox="1"/>
          <p:nvPr/>
        </p:nvSpPr>
        <p:spPr>
          <a:xfrm>
            <a:off x="2044883" y="2164048"/>
            <a:ext cx="4391989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defTabSz="410751" hangingPunct="0"/>
            <a:r>
              <a:rPr sz="1687" kern="0"/>
              <a:t>Very noisy problem</a:t>
            </a:r>
          </a:p>
        </p:txBody>
      </p:sp>
      <p:sp>
        <p:nvSpPr>
          <p:cNvPr id="2187" name="We cannot use gradients"/>
          <p:cNvSpPr txBox="1"/>
          <p:nvPr/>
        </p:nvSpPr>
        <p:spPr>
          <a:xfrm>
            <a:off x="2044883" y="2753909"/>
            <a:ext cx="4391989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defTabSz="410751" hangingPunct="0"/>
            <a:r>
              <a:rPr sz="1687" kern="0" smtClean="0"/>
              <a:t>We cannot use gradients</a:t>
            </a:r>
            <a:endParaRPr sz="1687" kern="0"/>
          </a:p>
        </p:txBody>
      </p:sp>
      <p:sp>
        <p:nvSpPr>
          <p:cNvPr id="2145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224951" y="6347632"/>
            <a:ext cx="898811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sp>
        <p:nvSpPr>
          <p:cNvPr id="47" name="Global optimisation problem with many local minima"/>
          <p:cNvSpPr txBox="1"/>
          <p:nvPr/>
        </p:nvSpPr>
        <p:spPr>
          <a:xfrm>
            <a:off x="2147752" y="4774966"/>
            <a:ext cx="4391989" cy="69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marL="0" indent="0" defTabSz="410751" hangingPunct="0">
              <a:buNone/>
            </a:pPr>
            <a:r>
              <a:rPr lang="nl-NL" sz="1687" kern="0">
                <a:sym typeface="Wingdings" panose="05000000000000000000" pitchFamily="2" charset="2"/>
              </a:rPr>
              <a:t> DIviding RECTangles (DIRECT)</a:t>
            </a:r>
          </a:p>
          <a:p>
            <a:pPr marL="0" indent="0" defTabSz="410751" hangingPunct="0">
              <a:buNone/>
            </a:pPr>
            <a:r>
              <a:rPr lang="nl-NL" sz="1687" kern="0">
                <a:sym typeface="Wingdings" panose="05000000000000000000" pitchFamily="2" charset="2"/>
              </a:rPr>
              <a:t>	global optimisation algorithm</a:t>
            </a:r>
            <a:endParaRPr sz="1687" kern="0"/>
          </a:p>
        </p:txBody>
      </p:sp>
      <p:sp>
        <p:nvSpPr>
          <p:cNvPr id="48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5832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" name="Square"/>
          <p:cNvSpPr/>
          <p:nvPr/>
        </p:nvSpPr>
        <p:spPr>
          <a:xfrm>
            <a:off x="7837726" y="1043584"/>
            <a:ext cx="1340021" cy="1335090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49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5543" y="1646360"/>
            <a:ext cx="196454" cy="16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9509" y="2534285"/>
            <a:ext cx="196454" cy="160735"/>
          </a:xfrm>
          <a:prstGeom prst="rect">
            <a:avLst/>
          </a:prstGeom>
          <a:ln w="12700">
            <a:miter lim="400000"/>
          </a:ln>
        </p:spPr>
      </p:pic>
      <p:sp>
        <p:nvSpPr>
          <p:cNvPr id="4908" name="Circle"/>
          <p:cNvSpPr/>
          <p:nvPr/>
        </p:nvSpPr>
        <p:spPr>
          <a:xfrm>
            <a:off x="8483393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09" name="Circle"/>
          <p:cNvSpPr/>
          <p:nvPr/>
        </p:nvSpPr>
        <p:spPr>
          <a:xfrm>
            <a:off x="8483393" y="122892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10" name="Circle"/>
          <p:cNvSpPr/>
          <p:nvPr/>
        </p:nvSpPr>
        <p:spPr>
          <a:xfrm>
            <a:off x="8930668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15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731702" y="6146469"/>
            <a:ext cx="931651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sp>
        <p:nvSpPr>
          <p:cNvPr id="4917" name="divide into smaller hyper-cubes"/>
          <p:cNvSpPr txBox="1"/>
          <p:nvPr/>
        </p:nvSpPr>
        <p:spPr>
          <a:xfrm>
            <a:off x="7542940" y="2874675"/>
            <a:ext cx="197020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8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lang="nl-NL" sz="1266" kern="0" smtClean="0"/>
              <a:t>Sampling point represents region in param. space</a:t>
            </a:r>
            <a:endParaRPr sz="1266" kern="0"/>
          </a:p>
        </p:txBody>
      </p:sp>
      <p:sp>
        <p:nvSpPr>
          <p:cNvPr id="4924" name="Circle"/>
          <p:cNvSpPr/>
          <p:nvPr/>
        </p:nvSpPr>
        <p:spPr>
          <a:xfrm>
            <a:off x="8040156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26" name="Circle"/>
          <p:cNvSpPr/>
          <p:nvPr/>
        </p:nvSpPr>
        <p:spPr>
          <a:xfrm>
            <a:off x="8483393" y="212189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17431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9" grpId="0" animBg="1"/>
      <p:bldP spid="4910" grpId="0" animBg="1"/>
      <p:bldP spid="49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" name="Square"/>
          <p:cNvSpPr/>
          <p:nvPr/>
        </p:nvSpPr>
        <p:spPr>
          <a:xfrm>
            <a:off x="7837726" y="1043584"/>
            <a:ext cx="1340021" cy="1335090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49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5543" y="1646360"/>
            <a:ext cx="196454" cy="16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9509" y="2534285"/>
            <a:ext cx="196454" cy="160735"/>
          </a:xfrm>
          <a:prstGeom prst="rect">
            <a:avLst/>
          </a:prstGeom>
          <a:ln w="12700">
            <a:miter lim="400000"/>
          </a:ln>
        </p:spPr>
      </p:pic>
      <p:sp>
        <p:nvSpPr>
          <p:cNvPr id="4908" name="Circle"/>
          <p:cNvSpPr/>
          <p:nvPr/>
        </p:nvSpPr>
        <p:spPr>
          <a:xfrm>
            <a:off x="8483393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09" name="Circle"/>
          <p:cNvSpPr/>
          <p:nvPr/>
        </p:nvSpPr>
        <p:spPr>
          <a:xfrm>
            <a:off x="8483393" y="122892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10" name="Circle"/>
          <p:cNvSpPr/>
          <p:nvPr/>
        </p:nvSpPr>
        <p:spPr>
          <a:xfrm>
            <a:off x="8930668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11" name="Line"/>
          <p:cNvSpPr/>
          <p:nvPr/>
        </p:nvSpPr>
        <p:spPr>
          <a:xfrm>
            <a:off x="7835170" y="1920579"/>
            <a:ext cx="134513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12" name="Line"/>
          <p:cNvSpPr/>
          <p:nvPr/>
        </p:nvSpPr>
        <p:spPr>
          <a:xfrm>
            <a:off x="7835170" y="1474095"/>
            <a:ext cx="134513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13" name="Line"/>
          <p:cNvSpPr/>
          <p:nvPr/>
        </p:nvSpPr>
        <p:spPr>
          <a:xfrm flipV="1">
            <a:off x="8284229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14" name="Line"/>
          <p:cNvSpPr/>
          <p:nvPr/>
        </p:nvSpPr>
        <p:spPr>
          <a:xfrm flipV="1">
            <a:off x="8729355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15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731702" y="6146469"/>
            <a:ext cx="940135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sp>
        <p:nvSpPr>
          <p:cNvPr id="4924" name="Circle"/>
          <p:cNvSpPr/>
          <p:nvPr/>
        </p:nvSpPr>
        <p:spPr>
          <a:xfrm>
            <a:off x="8040156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26" name="Circle"/>
          <p:cNvSpPr/>
          <p:nvPr/>
        </p:nvSpPr>
        <p:spPr>
          <a:xfrm>
            <a:off x="8483393" y="212189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1936809" y="2501411"/>
            <a:ext cx="2729008" cy="3390946"/>
            <a:chOff x="1936809" y="2501411"/>
            <a:chExt cx="2729008" cy="3390946"/>
          </a:xfrm>
        </p:grpSpPr>
        <p:sp>
          <p:nvSpPr>
            <p:cNvPr id="4918" name="Line"/>
            <p:cNvSpPr/>
            <p:nvPr/>
          </p:nvSpPr>
          <p:spPr>
            <a:xfrm flipV="1">
              <a:off x="2300418" y="3935933"/>
              <a:ext cx="1" cy="1678956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4919" name="Hypercube size"/>
            <p:cNvSpPr txBox="1"/>
            <p:nvPr/>
          </p:nvSpPr>
          <p:spPr>
            <a:xfrm>
              <a:off x="2716248" y="5614652"/>
              <a:ext cx="1428266" cy="277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1900"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336" kern="0" smtClean="0">
                  <a:solidFill>
                    <a:srgbClr val="000000"/>
                  </a:solidFill>
                </a:rPr>
                <a:t>Hyper</a:t>
              </a:r>
              <a:r>
                <a:rPr lang="nl-NL" sz="1336" kern="0" smtClean="0">
                  <a:solidFill>
                    <a:srgbClr val="000000"/>
                  </a:solidFill>
                </a:rPr>
                <a:t>rect.</a:t>
              </a:r>
              <a:r>
                <a:rPr sz="1336" kern="0" smtClean="0">
                  <a:solidFill>
                    <a:srgbClr val="000000"/>
                  </a:solidFill>
                </a:rPr>
                <a:t> </a:t>
              </a:r>
              <a:r>
                <a:rPr sz="1336" kern="0">
                  <a:solidFill>
                    <a:srgbClr val="000000"/>
                  </a:solidFill>
                </a:rPr>
                <a:t>size</a:t>
              </a:r>
            </a:p>
          </p:txBody>
        </p:sp>
        <p:sp>
          <p:nvSpPr>
            <p:cNvPr id="4920" name="cost function value"/>
            <p:cNvSpPr txBox="1"/>
            <p:nvPr/>
          </p:nvSpPr>
          <p:spPr>
            <a:xfrm rot="16200000">
              <a:off x="1189162" y="4624034"/>
              <a:ext cx="1773000" cy="277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1900"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336" kern="0">
                  <a:solidFill>
                    <a:srgbClr val="000000"/>
                  </a:solidFill>
                </a:rPr>
                <a:t>cost function value</a:t>
              </a:r>
            </a:p>
          </p:txBody>
        </p:sp>
        <p:sp>
          <p:nvSpPr>
            <p:cNvPr id="4921" name="Circle"/>
            <p:cNvSpPr/>
            <p:nvPr/>
          </p:nvSpPr>
          <p:spPr>
            <a:xfrm>
              <a:off x="4182209" y="4671486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22" name="Circle"/>
            <p:cNvSpPr/>
            <p:nvPr/>
          </p:nvSpPr>
          <p:spPr>
            <a:xfrm>
              <a:off x="3533317" y="4626505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23" name="Circle"/>
            <p:cNvSpPr/>
            <p:nvPr/>
          </p:nvSpPr>
          <p:spPr>
            <a:xfrm>
              <a:off x="3533317" y="4463406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25" name="Circle"/>
            <p:cNvSpPr/>
            <p:nvPr/>
          </p:nvSpPr>
          <p:spPr>
            <a:xfrm>
              <a:off x="3533317" y="4961203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27" name="Circle"/>
            <p:cNvSpPr/>
            <p:nvPr/>
          </p:nvSpPr>
          <p:spPr>
            <a:xfrm>
              <a:off x="4182209" y="4860243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29" name="Rectangle"/>
            <p:cNvSpPr/>
            <p:nvPr/>
          </p:nvSpPr>
          <p:spPr>
            <a:xfrm>
              <a:off x="4133700" y="4018487"/>
              <a:ext cx="141666" cy="1592141"/>
            </a:xfrm>
            <a:prstGeom prst="rect">
              <a:avLst/>
            </a:prstGeom>
            <a:ln w="12700">
              <a:solidFill>
                <a:srgbClr val="85888D"/>
              </a:solidFill>
              <a:custDash>
                <a:ds d="600000" sp="600000"/>
              </a:custDash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4930" name="Rectangle"/>
            <p:cNvSpPr/>
            <p:nvPr/>
          </p:nvSpPr>
          <p:spPr>
            <a:xfrm>
              <a:off x="3484807" y="4018487"/>
              <a:ext cx="141666" cy="1592141"/>
            </a:xfrm>
            <a:prstGeom prst="rect">
              <a:avLst/>
            </a:prstGeom>
            <a:ln w="12700">
              <a:solidFill>
                <a:srgbClr val="85888D"/>
              </a:solidFill>
              <a:custDash>
                <a:ds d="600000" sp="600000"/>
              </a:custDash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4931" name="Line"/>
            <p:cNvSpPr/>
            <p:nvPr/>
          </p:nvSpPr>
          <p:spPr>
            <a:xfrm>
              <a:off x="2294214" y="5606523"/>
              <a:ext cx="2371603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4932" name="Rectangle"/>
            <p:cNvSpPr/>
            <p:nvPr/>
          </p:nvSpPr>
          <p:spPr>
            <a:xfrm rot="16200000">
              <a:off x="3534542" y="2937865"/>
              <a:ext cx="1339983" cy="467075"/>
            </a:xfrm>
            <a:prstGeom prst="rect">
              <a:avLst/>
            </a:prstGeom>
            <a:solidFill>
              <a:srgbClr val="FC9204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33" name="Circle"/>
            <p:cNvSpPr/>
            <p:nvPr/>
          </p:nvSpPr>
          <p:spPr>
            <a:xfrm>
              <a:off x="4182209" y="3149078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34" name="Rectangle"/>
            <p:cNvSpPr/>
            <p:nvPr/>
          </p:nvSpPr>
          <p:spPr>
            <a:xfrm rot="16200000">
              <a:off x="3339918" y="3403921"/>
              <a:ext cx="431445" cy="44350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935" name="Circle"/>
            <p:cNvSpPr/>
            <p:nvPr/>
          </p:nvSpPr>
          <p:spPr>
            <a:xfrm>
              <a:off x="3533317" y="3603347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4936" name="Identifying potentially optimal cubes:"/>
          <p:cNvSpPr txBox="1"/>
          <p:nvPr/>
        </p:nvSpPr>
        <p:spPr>
          <a:xfrm>
            <a:off x="1862722" y="1635662"/>
            <a:ext cx="323458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sz="1617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Identifying potentially optimal </a:t>
            </a:r>
            <a:r>
              <a:rPr lang="nl-NL"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hyperrectangles</a:t>
            </a:r>
            <a:r>
              <a:rPr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:</a:t>
            </a:r>
            <a:endParaRPr sz="1617" kern="0">
              <a:solidFill>
                <a:srgbClr val="DE6A10">
                  <a:hueOff val="384618"/>
                  <a:satOff val="3869"/>
                  <a:lumOff val="5802"/>
                </a:srgbClr>
              </a:solidFill>
            </a:endParaRPr>
          </a:p>
        </p:txBody>
      </p:sp>
      <p:sp>
        <p:nvSpPr>
          <p:cNvPr id="33" name="divide into smaller hyper-cubes"/>
          <p:cNvSpPr txBox="1"/>
          <p:nvPr/>
        </p:nvSpPr>
        <p:spPr>
          <a:xfrm>
            <a:off x="7542940" y="2874675"/>
            <a:ext cx="197020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8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lang="nl-NL" sz="1266" kern="0" smtClean="0"/>
              <a:t>Sampling point represents region in param. space</a:t>
            </a:r>
            <a:endParaRPr sz="1266" kern="0"/>
          </a:p>
        </p:txBody>
      </p:sp>
      <p:sp>
        <p:nvSpPr>
          <p:cNvPr id="35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562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9" name="Square"/>
          <p:cNvSpPr/>
          <p:nvPr/>
        </p:nvSpPr>
        <p:spPr>
          <a:xfrm>
            <a:off x="7837726" y="1043584"/>
            <a:ext cx="1340021" cy="1335090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49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5543" y="1646360"/>
            <a:ext cx="196454" cy="16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9509" y="2534285"/>
            <a:ext cx="196454" cy="160735"/>
          </a:xfrm>
          <a:prstGeom prst="rect">
            <a:avLst/>
          </a:prstGeom>
          <a:ln w="12700">
            <a:miter lim="400000"/>
          </a:ln>
        </p:spPr>
      </p:pic>
      <p:sp>
        <p:nvSpPr>
          <p:cNvPr id="4942" name="Circle"/>
          <p:cNvSpPr/>
          <p:nvPr/>
        </p:nvSpPr>
        <p:spPr>
          <a:xfrm>
            <a:off x="8483393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43" name="Circle"/>
          <p:cNvSpPr/>
          <p:nvPr/>
        </p:nvSpPr>
        <p:spPr>
          <a:xfrm>
            <a:off x="8483393" y="122892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44" name="Circle"/>
          <p:cNvSpPr/>
          <p:nvPr/>
        </p:nvSpPr>
        <p:spPr>
          <a:xfrm>
            <a:off x="8930668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45" name="Line"/>
          <p:cNvSpPr/>
          <p:nvPr/>
        </p:nvSpPr>
        <p:spPr>
          <a:xfrm>
            <a:off x="7835170" y="1920579"/>
            <a:ext cx="1345133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46" name="Line"/>
          <p:cNvSpPr/>
          <p:nvPr/>
        </p:nvSpPr>
        <p:spPr>
          <a:xfrm>
            <a:off x="7835170" y="1474095"/>
            <a:ext cx="134513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47" name="Line"/>
          <p:cNvSpPr/>
          <p:nvPr/>
        </p:nvSpPr>
        <p:spPr>
          <a:xfrm flipV="1">
            <a:off x="8284229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48" name="Line"/>
          <p:cNvSpPr/>
          <p:nvPr/>
        </p:nvSpPr>
        <p:spPr>
          <a:xfrm flipV="1">
            <a:off x="8729355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49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731702" y="6146469"/>
            <a:ext cx="916568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sp>
        <p:nvSpPr>
          <p:cNvPr id="4952" name="Line"/>
          <p:cNvSpPr/>
          <p:nvPr/>
        </p:nvSpPr>
        <p:spPr>
          <a:xfrm flipV="1">
            <a:off x="2300418" y="3935933"/>
            <a:ext cx="1" cy="16789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53" name="Circle"/>
          <p:cNvSpPr/>
          <p:nvPr/>
        </p:nvSpPr>
        <p:spPr>
          <a:xfrm>
            <a:off x="4182209" y="467148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54" name="Circle"/>
          <p:cNvSpPr/>
          <p:nvPr/>
        </p:nvSpPr>
        <p:spPr>
          <a:xfrm>
            <a:off x="3533317" y="46265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55" name="Circle"/>
          <p:cNvSpPr/>
          <p:nvPr/>
        </p:nvSpPr>
        <p:spPr>
          <a:xfrm>
            <a:off x="3533317" y="44634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56" name="Square"/>
          <p:cNvSpPr/>
          <p:nvPr/>
        </p:nvSpPr>
        <p:spPr>
          <a:xfrm>
            <a:off x="7837217" y="1473301"/>
            <a:ext cx="447014" cy="44477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57" name="Circle"/>
          <p:cNvSpPr/>
          <p:nvPr/>
        </p:nvSpPr>
        <p:spPr>
          <a:xfrm>
            <a:off x="8040156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58" name="Square"/>
          <p:cNvSpPr/>
          <p:nvPr/>
        </p:nvSpPr>
        <p:spPr>
          <a:xfrm>
            <a:off x="3512778" y="4940665"/>
            <a:ext cx="85726" cy="8572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59" name="Circle"/>
          <p:cNvSpPr/>
          <p:nvPr/>
        </p:nvSpPr>
        <p:spPr>
          <a:xfrm>
            <a:off x="3533317" y="4961203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60" name="Line"/>
          <p:cNvSpPr/>
          <p:nvPr/>
        </p:nvSpPr>
        <p:spPr>
          <a:xfrm flipV="1">
            <a:off x="3560340" y="4884434"/>
            <a:ext cx="635714" cy="10022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61" name="Rectangle"/>
          <p:cNvSpPr/>
          <p:nvPr/>
        </p:nvSpPr>
        <p:spPr>
          <a:xfrm>
            <a:off x="7837282" y="1920326"/>
            <a:ext cx="1340908" cy="456462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62" name="Circle"/>
          <p:cNvSpPr/>
          <p:nvPr/>
        </p:nvSpPr>
        <p:spPr>
          <a:xfrm>
            <a:off x="8483393" y="212189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63" name="Square"/>
          <p:cNvSpPr/>
          <p:nvPr/>
        </p:nvSpPr>
        <p:spPr>
          <a:xfrm>
            <a:off x="4161670" y="4839705"/>
            <a:ext cx="85726" cy="85726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64" name="Circle"/>
          <p:cNvSpPr/>
          <p:nvPr/>
        </p:nvSpPr>
        <p:spPr>
          <a:xfrm>
            <a:off x="4182209" y="4860243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66" name="Rectangle"/>
          <p:cNvSpPr/>
          <p:nvPr/>
        </p:nvSpPr>
        <p:spPr>
          <a:xfrm>
            <a:off x="4133700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67" name="Rectangle"/>
          <p:cNvSpPr/>
          <p:nvPr/>
        </p:nvSpPr>
        <p:spPr>
          <a:xfrm>
            <a:off x="3484807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68" name="Line"/>
          <p:cNvSpPr/>
          <p:nvPr/>
        </p:nvSpPr>
        <p:spPr>
          <a:xfrm>
            <a:off x="2294214" y="5606523"/>
            <a:ext cx="23716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69" name="Hypercube size"/>
          <p:cNvSpPr txBox="1"/>
          <p:nvPr/>
        </p:nvSpPr>
        <p:spPr>
          <a:xfrm>
            <a:off x="2716248" y="5614652"/>
            <a:ext cx="1428266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 smtClean="0">
                <a:solidFill>
                  <a:srgbClr val="000000"/>
                </a:solidFill>
              </a:rPr>
              <a:t>Hyper</a:t>
            </a:r>
            <a:r>
              <a:rPr lang="nl-NL" sz="1336" kern="0" smtClean="0">
                <a:solidFill>
                  <a:srgbClr val="000000"/>
                </a:solidFill>
              </a:rPr>
              <a:t>rect.</a:t>
            </a:r>
            <a:r>
              <a:rPr sz="1336" kern="0" smtClean="0">
                <a:solidFill>
                  <a:srgbClr val="000000"/>
                </a:solidFill>
              </a:rPr>
              <a:t> </a:t>
            </a:r>
            <a:r>
              <a:rPr sz="1336" kern="0">
                <a:solidFill>
                  <a:srgbClr val="000000"/>
                </a:solidFill>
              </a:rPr>
              <a:t>size</a:t>
            </a:r>
          </a:p>
        </p:txBody>
      </p:sp>
      <p:sp>
        <p:nvSpPr>
          <p:cNvPr id="4970" name="cost function value"/>
          <p:cNvSpPr txBox="1"/>
          <p:nvPr/>
        </p:nvSpPr>
        <p:spPr>
          <a:xfrm rot="16200000">
            <a:off x="1189162" y="4624034"/>
            <a:ext cx="1773000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>
                <a:solidFill>
                  <a:srgbClr val="000000"/>
                </a:solidFill>
              </a:rPr>
              <a:t>cost function value</a:t>
            </a:r>
          </a:p>
        </p:txBody>
      </p:sp>
      <p:sp>
        <p:nvSpPr>
          <p:cNvPr id="4971" name="Rectangle"/>
          <p:cNvSpPr/>
          <p:nvPr/>
        </p:nvSpPr>
        <p:spPr>
          <a:xfrm rot="16200000">
            <a:off x="3534542" y="2937865"/>
            <a:ext cx="1339983" cy="467075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72" name="Circle"/>
          <p:cNvSpPr/>
          <p:nvPr/>
        </p:nvSpPr>
        <p:spPr>
          <a:xfrm>
            <a:off x="4182209" y="3149078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73" name="Rectangle"/>
          <p:cNvSpPr/>
          <p:nvPr/>
        </p:nvSpPr>
        <p:spPr>
          <a:xfrm rot="16200000">
            <a:off x="3339918" y="3403921"/>
            <a:ext cx="431445" cy="4435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74" name="Circle"/>
          <p:cNvSpPr/>
          <p:nvPr/>
        </p:nvSpPr>
        <p:spPr>
          <a:xfrm>
            <a:off x="3533317" y="3603347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75" name="Identifying potentially optimal cubes:"/>
          <p:cNvSpPr txBox="1"/>
          <p:nvPr/>
        </p:nvSpPr>
        <p:spPr>
          <a:xfrm>
            <a:off x="1862722" y="1635662"/>
            <a:ext cx="323458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sz="1617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Identifying potentially optimal </a:t>
            </a:r>
            <a:r>
              <a:rPr lang="nl-NL"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hyperrectangles</a:t>
            </a:r>
            <a:r>
              <a:rPr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:</a:t>
            </a:r>
            <a:endParaRPr sz="1617" kern="0">
              <a:solidFill>
                <a:srgbClr val="DE6A10">
                  <a:hueOff val="384618"/>
                  <a:satOff val="3869"/>
                  <a:lumOff val="5802"/>
                </a:srgbClr>
              </a:solidFill>
            </a:endParaRPr>
          </a:p>
        </p:txBody>
      </p:sp>
      <p:sp>
        <p:nvSpPr>
          <p:cNvPr id="39" name="divide into smaller hyper-cubes"/>
          <p:cNvSpPr txBox="1"/>
          <p:nvPr/>
        </p:nvSpPr>
        <p:spPr>
          <a:xfrm>
            <a:off x="7542940" y="2874675"/>
            <a:ext cx="197020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8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lang="nl-NL" sz="1266" kern="0" smtClean="0"/>
              <a:t>Sampling point represents region in param. space</a:t>
            </a:r>
            <a:endParaRPr sz="1266" kern="0"/>
          </a:p>
        </p:txBody>
      </p:sp>
      <p:sp>
        <p:nvSpPr>
          <p:cNvPr id="40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0112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7" name="Square"/>
          <p:cNvSpPr/>
          <p:nvPr/>
        </p:nvSpPr>
        <p:spPr>
          <a:xfrm>
            <a:off x="7837726" y="1043584"/>
            <a:ext cx="1340021" cy="1335090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78" name="Square"/>
          <p:cNvSpPr/>
          <p:nvPr/>
        </p:nvSpPr>
        <p:spPr>
          <a:xfrm>
            <a:off x="7837217" y="1473301"/>
            <a:ext cx="447014" cy="44477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79" name="Rectangle"/>
          <p:cNvSpPr/>
          <p:nvPr/>
        </p:nvSpPr>
        <p:spPr>
          <a:xfrm>
            <a:off x="7837282" y="1920326"/>
            <a:ext cx="1340908" cy="456462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81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731702" y="6146469"/>
            <a:ext cx="938249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pic>
        <p:nvPicPr>
          <p:cNvPr id="49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5543" y="1646360"/>
            <a:ext cx="196454" cy="16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9509" y="2534285"/>
            <a:ext cx="196454" cy="160735"/>
          </a:xfrm>
          <a:prstGeom prst="rect">
            <a:avLst/>
          </a:prstGeom>
          <a:ln w="12700">
            <a:miter lim="400000"/>
          </a:ln>
        </p:spPr>
      </p:pic>
      <p:sp>
        <p:nvSpPr>
          <p:cNvPr id="4986" name="Circle"/>
          <p:cNvSpPr/>
          <p:nvPr/>
        </p:nvSpPr>
        <p:spPr>
          <a:xfrm>
            <a:off x="8483393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87" name="Circle"/>
          <p:cNvSpPr/>
          <p:nvPr/>
        </p:nvSpPr>
        <p:spPr>
          <a:xfrm>
            <a:off x="8483393" y="122892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88" name="Circle"/>
          <p:cNvSpPr/>
          <p:nvPr/>
        </p:nvSpPr>
        <p:spPr>
          <a:xfrm>
            <a:off x="8930668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89" name="Line"/>
          <p:cNvSpPr/>
          <p:nvPr/>
        </p:nvSpPr>
        <p:spPr>
          <a:xfrm>
            <a:off x="7835170" y="1920579"/>
            <a:ext cx="1345133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90" name="Line"/>
          <p:cNvSpPr/>
          <p:nvPr/>
        </p:nvSpPr>
        <p:spPr>
          <a:xfrm>
            <a:off x="7835170" y="1474095"/>
            <a:ext cx="134513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91" name="Line"/>
          <p:cNvSpPr/>
          <p:nvPr/>
        </p:nvSpPr>
        <p:spPr>
          <a:xfrm flipV="1">
            <a:off x="8284229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92" name="Line"/>
          <p:cNvSpPr/>
          <p:nvPr/>
        </p:nvSpPr>
        <p:spPr>
          <a:xfrm flipV="1">
            <a:off x="8729355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93" name="Circle"/>
          <p:cNvSpPr/>
          <p:nvPr/>
        </p:nvSpPr>
        <p:spPr>
          <a:xfrm>
            <a:off x="8040156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94" name="Circle"/>
          <p:cNvSpPr/>
          <p:nvPr/>
        </p:nvSpPr>
        <p:spPr>
          <a:xfrm>
            <a:off x="8038268" y="1526977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95" name="Circle"/>
          <p:cNvSpPr/>
          <p:nvPr/>
        </p:nvSpPr>
        <p:spPr>
          <a:xfrm>
            <a:off x="8040156" y="1830586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96" name="Circle"/>
          <p:cNvSpPr/>
          <p:nvPr/>
        </p:nvSpPr>
        <p:spPr>
          <a:xfrm>
            <a:off x="819447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97" name="Circle"/>
          <p:cNvSpPr/>
          <p:nvPr/>
        </p:nvSpPr>
        <p:spPr>
          <a:xfrm>
            <a:off x="789086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98" name="Line"/>
          <p:cNvSpPr/>
          <p:nvPr/>
        </p:nvSpPr>
        <p:spPr>
          <a:xfrm flipV="1">
            <a:off x="8139641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999" name="Line"/>
          <p:cNvSpPr/>
          <p:nvPr/>
        </p:nvSpPr>
        <p:spPr>
          <a:xfrm flipV="1">
            <a:off x="7988236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00" name="Line"/>
          <p:cNvSpPr/>
          <p:nvPr/>
        </p:nvSpPr>
        <p:spPr>
          <a:xfrm>
            <a:off x="7992149" y="1623915"/>
            <a:ext cx="145538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01" name="Line"/>
          <p:cNvSpPr/>
          <p:nvPr/>
        </p:nvSpPr>
        <p:spPr>
          <a:xfrm>
            <a:off x="7992149" y="1775719"/>
            <a:ext cx="150595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02" name="Circle"/>
          <p:cNvSpPr/>
          <p:nvPr/>
        </p:nvSpPr>
        <p:spPr>
          <a:xfrm>
            <a:off x="8483393" y="212189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03" name="Line"/>
          <p:cNvSpPr/>
          <p:nvPr/>
        </p:nvSpPr>
        <p:spPr>
          <a:xfrm flipV="1">
            <a:off x="8284229" y="1918772"/>
            <a:ext cx="1" cy="46434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04" name="Line"/>
          <p:cNvSpPr/>
          <p:nvPr/>
        </p:nvSpPr>
        <p:spPr>
          <a:xfrm flipV="1">
            <a:off x="8729355" y="1911253"/>
            <a:ext cx="1" cy="46434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05" name="Circle"/>
          <p:cNvSpPr/>
          <p:nvPr/>
        </p:nvSpPr>
        <p:spPr>
          <a:xfrm>
            <a:off x="8485412" y="1972869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06" name="Circle"/>
          <p:cNvSpPr/>
          <p:nvPr/>
        </p:nvSpPr>
        <p:spPr>
          <a:xfrm>
            <a:off x="8483393" y="22647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07" name="Circle"/>
          <p:cNvSpPr/>
          <p:nvPr/>
        </p:nvSpPr>
        <p:spPr>
          <a:xfrm>
            <a:off x="8930668" y="212862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08" name="Circle"/>
          <p:cNvSpPr/>
          <p:nvPr/>
        </p:nvSpPr>
        <p:spPr>
          <a:xfrm>
            <a:off x="8040156" y="212110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09" name="Line"/>
          <p:cNvSpPr/>
          <p:nvPr/>
        </p:nvSpPr>
        <p:spPr>
          <a:xfrm>
            <a:off x="8283376" y="2070063"/>
            <a:ext cx="448719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10" name="Line"/>
          <p:cNvSpPr/>
          <p:nvPr/>
        </p:nvSpPr>
        <p:spPr>
          <a:xfrm>
            <a:off x="8283376" y="2218173"/>
            <a:ext cx="448719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12" name="Line"/>
          <p:cNvSpPr/>
          <p:nvPr/>
        </p:nvSpPr>
        <p:spPr>
          <a:xfrm flipV="1">
            <a:off x="2300418" y="3935933"/>
            <a:ext cx="1" cy="16789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13" name="Circle"/>
          <p:cNvSpPr/>
          <p:nvPr/>
        </p:nvSpPr>
        <p:spPr>
          <a:xfrm>
            <a:off x="4182209" y="467148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14" name="Circle"/>
          <p:cNvSpPr/>
          <p:nvPr/>
        </p:nvSpPr>
        <p:spPr>
          <a:xfrm>
            <a:off x="3533317" y="46265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15" name="Circle"/>
          <p:cNvSpPr/>
          <p:nvPr/>
        </p:nvSpPr>
        <p:spPr>
          <a:xfrm>
            <a:off x="3533317" y="44634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16" name="Square"/>
          <p:cNvSpPr/>
          <p:nvPr/>
        </p:nvSpPr>
        <p:spPr>
          <a:xfrm>
            <a:off x="3512778" y="4940665"/>
            <a:ext cx="85726" cy="8572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17" name="Circle"/>
          <p:cNvSpPr/>
          <p:nvPr/>
        </p:nvSpPr>
        <p:spPr>
          <a:xfrm>
            <a:off x="3533317" y="4961203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18" name="Line"/>
          <p:cNvSpPr/>
          <p:nvPr/>
        </p:nvSpPr>
        <p:spPr>
          <a:xfrm flipV="1">
            <a:off x="3560340" y="4884434"/>
            <a:ext cx="635714" cy="10022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19" name="Square"/>
          <p:cNvSpPr/>
          <p:nvPr/>
        </p:nvSpPr>
        <p:spPr>
          <a:xfrm>
            <a:off x="4161670" y="4839705"/>
            <a:ext cx="85726" cy="85726"/>
          </a:xfrm>
          <a:prstGeom prst="rect">
            <a:avLst/>
          </a:prstGeom>
          <a:solidFill>
            <a:srgbClr val="FC920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20" name="Circle"/>
          <p:cNvSpPr/>
          <p:nvPr/>
        </p:nvSpPr>
        <p:spPr>
          <a:xfrm>
            <a:off x="4182209" y="4860243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21" name="Rectangle"/>
          <p:cNvSpPr/>
          <p:nvPr/>
        </p:nvSpPr>
        <p:spPr>
          <a:xfrm>
            <a:off x="4133700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22" name="Rectangle"/>
          <p:cNvSpPr/>
          <p:nvPr/>
        </p:nvSpPr>
        <p:spPr>
          <a:xfrm>
            <a:off x="3484807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23" name="Rectangle"/>
          <p:cNvSpPr/>
          <p:nvPr/>
        </p:nvSpPr>
        <p:spPr>
          <a:xfrm>
            <a:off x="3001415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24" name="Rectangle"/>
          <p:cNvSpPr/>
          <p:nvPr/>
        </p:nvSpPr>
        <p:spPr>
          <a:xfrm>
            <a:off x="2651372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25" name="Line"/>
          <p:cNvSpPr/>
          <p:nvPr/>
        </p:nvSpPr>
        <p:spPr>
          <a:xfrm>
            <a:off x="2294214" y="5606523"/>
            <a:ext cx="23716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26" name="Hypercube size"/>
          <p:cNvSpPr txBox="1"/>
          <p:nvPr/>
        </p:nvSpPr>
        <p:spPr>
          <a:xfrm>
            <a:off x="2716248" y="5614652"/>
            <a:ext cx="1428266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 smtClean="0">
                <a:solidFill>
                  <a:srgbClr val="000000"/>
                </a:solidFill>
              </a:rPr>
              <a:t>Hyper</a:t>
            </a:r>
            <a:r>
              <a:rPr lang="nl-NL" sz="1336" kern="0" smtClean="0">
                <a:solidFill>
                  <a:srgbClr val="000000"/>
                </a:solidFill>
              </a:rPr>
              <a:t>rect.</a:t>
            </a:r>
            <a:r>
              <a:rPr sz="1336" kern="0" smtClean="0">
                <a:solidFill>
                  <a:srgbClr val="000000"/>
                </a:solidFill>
              </a:rPr>
              <a:t> </a:t>
            </a:r>
            <a:r>
              <a:rPr sz="1336" kern="0">
                <a:solidFill>
                  <a:srgbClr val="000000"/>
                </a:solidFill>
              </a:rPr>
              <a:t>size</a:t>
            </a:r>
          </a:p>
        </p:txBody>
      </p:sp>
      <p:sp>
        <p:nvSpPr>
          <p:cNvPr id="5027" name="cost function value"/>
          <p:cNvSpPr txBox="1"/>
          <p:nvPr/>
        </p:nvSpPr>
        <p:spPr>
          <a:xfrm rot="16200000">
            <a:off x="1189162" y="4624034"/>
            <a:ext cx="1773000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>
                <a:solidFill>
                  <a:srgbClr val="000000"/>
                </a:solidFill>
              </a:rPr>
              <a:t>cost function value</a:t>
            </a:r>
          </a:p>
        </p:txBody>
      </p:sp>
      <p:sp>
        <p:nvSpPr>
          <p:cNvPr id="5028" name="Rectangle"/>
          <p:cNvSpPr/>
          <p:nvPr/>
        </p:nvSpPr>
        <p:spPr>
          <a:xfrm rot="16200000">
            <a:off x="3534542" y="2937865"/>
            <a:ext cx="1339983" cy="467075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29" name="Circle"/>
          <p:cNvSpPr/>
          <p:nvPr/>
        </p:nvSpPr>
        <p:spPr>
          <a:xfrm>
            <a:off x="4182209" y="3149078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30" name="Rectangle"/>
          <p:cNvSpPr/>
          <p:nvPr/>
        </p:nvSpPr>
        <p:spPr>
          <a:xfrm rot="16200000">
            <a:off x="3339918" y="3403921"/>
            <a:ext cx="431445" cy="4435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31" name="Circle"/>
          <p:cNvSpPr/>
          <p:nvPr/>
        </p:nvSpPr>
        <p:spPr>
          <a:xfrm>
            <a:off x="3533317" y="3603347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32" name="Identifying potentially optimal cubes:"/>
          <p:cNvSpPr txBox="1"/>
          <p:nvPr/>
        </p:nvSpPr>
        <p:spPr>
          <a:xfrm>
            <a:off x="1862722" y="1635662"/>
            <a:ext cx="323458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sz="1617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Identifying potentially optimal </a:t>
            </a:r>
            <a:r>
              <a:rPr lang="nl-NL"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hyperrectangles</a:t>
            </a:r>
            <a:r>
              <a:rPr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:</a:t>
            </a:r>
            <a:endParaRPr sz="1617" kern="0">
              <a:solidFill>
                <a:srgbClr val="DE6A10">
                  <a:hueOff val="384618"/>
                  <a:satOff val="3869"/>
                  <a:lumOff val="5802"/>
                </a:srgbClr>
              </a:solidFill>
            </a:endParaRPr>
          </a:p>
        </p:txBody>
      </p:sp>
      <p:sp>
        <p:nvSpPr>
          <p:cNvPr id="5033" name="Rectangle"/>
          <p:cNvSpPr/>
          <p:nvPr/>
        </p:nvSpPr>
        <p:spPr>
          <a:xfrm rot="16200000">
            <a:off x="2856526" y="3546396"/>
            <a:ext cx="431445" cy="158551"/>
          </a:xfrm>
          <a:prstGeom prst="rect">
            <a:avLst/>
          </a:prstGeom>
          <a:solidFill>
            <a:srgbClr val="92D05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34" name="Circle"/>
          <p:cNvSpPr/>
          <p:nvPr/>
        </p:nvSpPr>
        <p:spPr>
          <a:xfrm>
            <a:off x="3049924" y="361883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35" name="Square"/>
          <p:cNvSpPr/>
          <p:nvPr/>
        </p:nvSpPr>
        <p:spPr>
          <a:xfrm rot="16200000">
            <a:off x="2650767" y="3696275"/>
            <a:ext cx="142876" cy="13881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36" name="Circle"/>
          <p:cNvSpPr/>
          <p:nvPr/>
        </p:nvSpPr>
        <p:spPr>
          <a:xfrm>
            <a:off x="2699881" y="374335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divide into smaller hyper-cubes"/>
          <p:cNvSpPr txBox="1"/>
          <p:nvPr/>
        </p:nvSpPr>
        <p:spPr>
          <a:xfrm>
            <a:off x="7542940" y="2874675"/>
            <a:ext cx="197020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8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lang="nl-NL" sz="1266" kern="0" smtClean="0"/>
              <a:t>Sampling point represents region in param. space</a:t>
            </a:r>
            <a:endParaRPr sz="1266" kern="0"/>
          </a:p>
        </p:txBody>
      </p:sp>
      <p:sp>
        <p:nvSpPr>
          <p:cNvPr id="62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6458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9" name="Square"/>
          <p:cNvSpPr/>
          <p:nvPr/>
        </p:nvSpPr>
        <p:spPr>
          <a:xfrm>
            <a:off x="7837726" y="1043584"/>
            <a:ext cx="1340021" cy="1335090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40" name="Square"/>
          <p:cNvSpPr/>
          <p:nvPr/>
        </p:nvSpPr>
        <p:spPr>
          <a:xfrm>
            <a:off x="7837217" y="1473301"/>
            <a:ext cx="447014" cy="44477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41" name="Rectangle"/>
          <p:cNvSpPr/>
          <p:nvPr/>
        </p:nvSpPr>
        <p:spPr>
          <a:xfrm>
            <a:off x="7837282" y="1920326"/>
            <a:ext cx="1340908" cy="456462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42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731702" y="6146469"/>
            <a:ext cx="912797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pic>
        <p:nvPicPr>
          <p:cNvPr id="50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5543" y="1646360"/>
            <a:ext cx="196454" cy="16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9509" y="2534285"/>
            <a:ext cx="196454" cy="160735"/>
          </a:xfrm>
          <a:prstGeom prst="rect">
            <a:avLst/>
          </a:prstGeom>
          <a:ln w="12700">
            <a:miter lim="400000"/>
          </a:ln>
        </p:spPr>
      </p:pic>
      <p:sp>
        <p:nvSpPr>
          <p:cNvPr id="5047" name="Circle"/>
          <p:cNvSpPr/>
          <p:nvPr/>
        </p:nvSpPr>
        <p:spPr>
          <a:xfrm>
            <a:off x="8483393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48" name="Circle"/>
          <p:cNvSpPr/>
          <p:nvPr/>
        </p:nvSpPr>
        <p:spPr>
          <a:xfrm>
            <a:off x="8483393" y="122892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49" name="Circle"/>
          <p:cNvSpPr/>
          <p:nvPr/>
        </p:nvSpPr>
        <p:spPr>
          <a:xfrm>
            <a:off x="8930668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50" name="Line"/>
          <p:cNvSpPr/>
          <p:nvPr/>
        </p:nvSpPr>
        <p:spPr>
          <a:xfrm>
            <a:off x="7835170" y="1920579"/>
            <a:ext cx="1345133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51" name="Line"/>
          <p:cNvSpPr/>
          <p:nvPr/>
        </p:nvSpPr>
        <p:spPr>
          <a:xfrm>
            <a:off x="7835170" y="1474095"/>
            <a:ext cx="134513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52" name="Line"/>
          <p:cNvSpPr/>
          <p:nvPr/>
        </p:nvSpPr>
        <p:spPr>
          <a:xfrm flipV="1">
            <a:off x="8284229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53" name="Line"/>
          <p:cNvSpPr/>
          <p:nvPr/>
        </p:nvSpPr>
        <p:spPr>
          <a:xfrm flipV="1">
            <a:off x="8729355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54" name="Circle"/>
          <p:cNvSpPr/>
          <p:nvPr/>
        </p:nvSpPr>
        <p:spPr>
          <a:xfrm>
            <a:off x="8040156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55" name="Circle"/>
          <p:cNvSpPr/>
          <p:nvPr/>
        </p:nvSpPr>
        <p:spPr>
          <a:xfrm>
            <a:off x="8038268" y="1526977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56" name="Circle"/>
          <p:cNvSpPr/>
          <p:nvPr/>
        </p:nvSpPr>
        <p:spPr>
          <a:xfrm>
            <a:off x="8040156" y="1830586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57" name="Circle"/>
          <p:cNvSpPr/>
          <p:nvPr/>
        </p:nvSpPr>
        <p:spPr>
          <a:xfrm>
            <a:off x="819447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58" name="Circle"/>
          <p:cNvSpPr/>
          <p:nvPr/>
        </p:nvSpPr>
        <p:spPr>
          <a:xfrm>
            <a:off x="789086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59" name="Line"/>
          <p:cNvSpPr/>
          <p:nvPr/>
        </p:nvSpPr>
        <p:spPr>
          <a:xfrm flipV="1">
            <a:off x="8139641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60" name="Line"/>
          <p:cNvSpPr/>
          <p:nvPr/>
        </p:nvSpPr>
        <p:spPr>
          <a:xfrm flipV="1">
            <a:off x="7988236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61" name="Line"/>
          <p:cNvSpPr/>
          <p:nvPr/>
        </p:nvSpPr>
        <p:spPr>
          <a:xfrm>
            <a:off x="7992149" y="1623915"/>
            <a:ext cx="145538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62" name="Line"/>
          <p:cNvSpPr/>
          <p:nvPr/>
        </p:nvSpPr>
        <p:spPr>
          <a:xfrm>
            <a:off x="7992149" y="1775719"/>
            <a:ext cx="150595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63" name="Circle"/>
          <p:cNvSpPr/>
          <p:nvPr/>
        </p:nvSpPr>
        <p:spPr>
          <a:xfrm>
            <a:off x="8483393" y="212189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64" name="Line"/>
          <p:cNvSpPr/>
          <p:nvPr/>
        </p:nvSpPr>
        <p:spPr>
          <a:xfrm flipV="1">
            <a:off x="8284229" y="1918772"/>
            <a:ext cx="1" cy="46434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65" name="Line"/>
          <p:cNvSpPr/>
          <p:nvPr/>
        </p:nvSpPr>
        <p:spPr>
          <a:xfrm flipV="1">
            <a:off x="8729355" y="1911253"/>
            <a:ext cx="1" cy="46434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66" name="Circle"/>
          <p:cNvSpPr/>
          <p:nvPr/>
        </p:nvSpPr>
        <p:spPr>
          <a:xfrm>
            <a:off x="8485412" y="1972869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67" name="Circle"/>
          <p:cNvSpPr/>
          <p:nvPr/>
        </p:nvSpPr>
        <p:spPr>
          <a:xfrm>
            <a:off x="8483393" y="22647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68" name="Circle"/>
          <p:cNvSpPr/>
          <p:nvPr/>
        </p:nvSpPr>
        <p:spPr>
          <a:xfrm>
            <a:off x="8930668" y="212862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69" name="Circle"/>
          <p:cNvSpPr/>
          <p:nvPr/>
        </p:nvSpPr>
        <p:spPr>
          <a:xfrm>
            <a:off x="8040156" y="212110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70" name="Line"/>
          <p:cNvSpPr/>
          <p:nvPr/>
        </p:nvSpPr>
        <p:spPr>
          <a:xfrm>
            <a:off x="8283376" y="2070063"/>
            <a:ext cx="448719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71" name="Line"/>
          <p:cNvSpPr/>
          <p:nvPr/>
        </p:nvSpPr>
        <p:spPr>
          <a:xfrm>
            <a:off x="8283376" y="2218173"/>
            <a:ext cx="448719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73" name="Line"/>
          <p:cNvSpPr/>
          <p:nvPr/>
        </p:nvSpPr>
        <p:spPr>
          <a:xfrm flipV="1">
            <a:off x="2300418" y="3935933"/>
            <a:ext cx="1" cy="16789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74" name="Circle"/>
          <p:cNvSpPr/>
          <p:nvPr/>
        </p:nvSpPr>
        <p:spPr>
          <a:xfrm>
            <a:off x="4182209" y="467148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75" name="Circle"/>
          <p:cNvSpPr/>
          <p:nvPr/>
        </p:nvSpPr>
        <p:spPr>
          <a:xfrm>
            <a:off x="3533317" y="46265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76" name="Circle"/>
          <p:cNvSpPr/>
          <p:nvPr/>
        </p:nvSpPr>
        <p:spPr>
          <a:xfrm>
            <a:off x="3533317" y="44634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77" name="Square"/>
          <p:cNvSpPr/>
          <p:nvPr/>
        </p:nvSpPr>
        <p:spPr>
          <a:xfrm>
            <a:off x="2673250" y="4940665"/>
            <a:ext cx="85726" cy="8572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78" name="Circle"/>
          <p:cNvSpPr/>
          <p:nvPr/>
        </p:nvSpPr>
        <p:spPr>
          <a:xfrm>
            <a:off x="2693789" y="496120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79" name="Square"/>
          <p:cNvSpPr/>
          <p:nvPr/>
        </p:nvSpPr>
        <p:spPr>
          <a:xfrm>
            <a:off x="3030438" y="4839705"/>
            <a:ext cx="85726" cy="85726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80" name="Circle"/>
          <p:cNvSpPr/>
          <p:nvPr/>
        </p:nvSpPr>
        <p:spPr>
          <a:xfrm>
            <a:off x="3050977" y="486024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81" name="Rectangle"/>
          <p:cNvSpPr/>
          <p:nvPr/>
        </p:nvSpPr>
        <p:spPr>
          <a:xfrm>
            <a:off x="4133700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82" name="Rectangle"/>
          <p:cNvSpPr/>
          <p:nvPr/>
        </p:nvSpPr>
        <p:spPr>
          <a:xfrm>
            <a:off x="3484807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83" name="Rectangle"/>
          <p:cNvSpPr/>
          <p:nvPr/>
        </p:nvSpPr>
        <p:spPr>
          <a:xfrm>
            <a:off x="3001415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84" name="Rectangle"/>
          <p:cNvSpPr/>
          <p:nvPr/>
        </p:nvSpPr>
        <p:spPr>
          <a:xfrm>
            <a:off x="2651372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85" name="Line"/>
          <p:cNvSpPr/>
          <p:nvPr/>
        </p:nvSpPr>
        <p:spPr>
          <a:xfrm>
            <a:off x="2294214" y="5606523"/>
            <a:ext cx="23716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086" name="Hypercube size"/>
          <p:cNvSpPr txBox="1"/>
          <p:nvPr/>
        </p:nvSpPr>
        <p:spPr>
          <a:xfrm>
            <a:off x="2716248" y="5614652"/>
            <a:ext cx="1428266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 smtClean="0">
                <a:solidFill>
                  <a:srgbClr val="000000"/>
                </a:solidFill>
              </a:rPr>
              <a:t>Hype</a:t>
            </a:r>
            <a:r>
              <a:rPr lang="nl-NL" sz="1336" kern="0" smtClean="0">
                <a:solidFill>
                  <a:srgbClr val="000000"/>
                </a:solidFill>
              </a:rPr>
              <a:t>rrect.</a:t>
            </a:r>
            <a:r>
              <a:rPr sz="1336" kern="0" smtClean="0">
                <a:solidFill>
                  <a:srgbClr val="000000"/>
                </a:solidFill>
              </a:rPr>
              <a:t> </a:t>
            </a:r>
            <a:r>
              <a:rPr sz="1336" kern="0">
                <a:solidFill>
                  <a:srgbClr val="000000"/>
                </a:solidFill>
              </a:rPr>
              <a:t>size</a:t>
            </a:r>
          </a:p>
        </p:txBody>
      </p:sp>
      <p:sp>
        <p:nvSpPr>
          <p:cNvPr id="5087" name="cost function value"/>
          <p:cNvSpPr txBox="1"/>
          <p:nvPr/>
        </p:nvSpPr>
        <p:spPr>
          <a:xfrm rot="16200000">
            <a:off x="1189162" y="4624034"/>
            <a:ext cx="1773000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>
                <a:solidFill>
                  <a:srgbClr val="000000"/>
                </a:solidFill>
              </a:rPr>
              <a:t>cost function value</a:t>
            </a:r>
          </a:p>
        </p:txBody>
      </p:sp>
      <p:sp>
        <p:nvSpPr>
          <p:cNvPr id="5088" name="Identifying potentially optimal cubes:"/>
          <p:cNvSpPr txBox="1"/>
          <p:nvPr/>
        </p:nvSpPr>
        <p:spPr>
          <a:xfrm>
            <a:off x="1862722" y="1635662"/>
            <a:ext cx="323458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sz="1617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Identifying potentially optimal </a:t>
            </a:r>
            <a:r>
              <a:rPr lang="nl-NL"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hyperrectangles</a:t>
            </a:r>
            <a:r>
              <a:rPr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:</a:t>
            </a:r>
            <a:endParaRPr sz="1617" kern="0">
              <a:solidFill>
                <a:srgbClr val="DE6A10">
                  <a:hueOff val="384618"/>
                  <a:satOff val="3869"/>
                  <a:lumOff val="5802"/>
                </a:srgbClr>
              </a:solidFill>
            </a:endParaRPr>
          </a:p>
        </p:txBody>
      </p:sp>
      <p:sp>
        <p:nvSpPr>
          <p:cNvPr id="5089" name="Rectangle"/>
          <p:cNvSpPr/>
          <p:nvPr/>
        </p:nvSpPr>
        <p:spPr>
          <a:xfrm rot="16200000">
            <a:off x="3534542" y="2937865"/>
            <a:ext cx="1339983" cy="467075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90" name="Circle"/>
          <p:cNvSpPr/>
          <p:nvPr/>
        </p:nvSpPr>
        <p:spPr>
          <a:xfrm>
            <a:off x="4182209" y="3149078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91" name="Rectangle"/>
          <p:cNvSpPr/>
          <p:nvPr/>
        </p:nvSpPr>
        <p:spPr>
          <a:xfrm rot="16200000">
            <a:off x="3339918" y="3403921"/>
            <a:ext cx="431445" cy="4435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92" name="Circle"/>
          <p:cNvSpPr/>
          <p:nvPr/>
        </p:nvSpPr>
        <p:spPr>
          <a:xfrm>
            <a:off x="3533317" y="3603347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93" name="Rectangle"/>
          <p:cNvSpPr/>
          <p:nvPr/>
        </p:nvSpPr>
        <p:spPr>
          <a:xfrm rot="16200000">
            <a:off x="2856526" y="3546396"/>
            <a:ext cx="431445" cy="158551"/>
          </a:xfrm>
          <a:prstGeom prst="rect">
            <a:avLst/>
          </a:prstGeom>
          <a:solidFill>
            <a:srgbClr val="92D05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94" name="Circle"/>
          <p:cNvSpPr/>
          <p:nvPr/>
        </p:nvSpPr>
        <p:spPr>
          <a:xfrm>
            <a:off x="3049924" y="361883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95" name="Square"/>
          <p:cNvSpPr/>
          <p:nvPr/>
        </p:nvSpPr>
        <p:spPr>
          <a:xfrm rot="16200000">
            <a:off x="2650767" y="3696275"/>
            <a:ext cx="142876" cy="13881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96" name="Circle"/>
          <p:cNvSpPr/>
          <p:nvPr/>
        </p:nvSpPr>
        <p:spPr>
          <a:xfrm>
            <a:off x="2699881" y="374335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divide into smaller hyper-cubes"/>
          <p:cNvSpPr txBox="1"/>
          <p:nvPr/>
        </p:nvSpPr>
        <p:spPr>
          <a:xfrm>
            <a:off x="7542940" y="2874675"/>
            <a:ext cx="197020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8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lang="nl-NL" sz="1266" kern="0" smtClean="0"/>
              <a:t>Sampling point represents region in param. space</a:t>
            </a:r>
            <a:endParaRPr sz="1266" kern="0"/>
          </a:p>
        </p:txBody>
      </p:sp>
      <p:sp>
        <p:nvSpPr>
          <p:cNvPr id="61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8312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731703" y="6146469"/>
            <a:ext cx="91845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sp>
        <p:nvSpPr>
          <p:cNvPr id="5103" name="Line"/>
          <p:cNvSpPr/>
          <p:nvPr/>
        </p:nvSpPr>
        <p:spPr>
          <a:xfrm flipV="1">
            <a:off x="2300418" y="3935933"/>
            <a:ext cx="1" cy="16789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04" name="Circle"/>
          <p:cNvSpPr/>
          <p:nvPr/>
        </p:nvSpPr>
        <p:spPr>
          <a:xfrm>
            <a:off x="4182209" y="467148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05" name="Circle"/>
          <p:cNvSpPr/>
          <p:nvPr/>
        </p:nvSpPr>
        <p:spPr>
          <a:xfrm>
            <a:off x="3533317" y="46265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06" name="Circle"/>
          <p:cNvSpPr/>
          <p:nvPr/>
        </p:nvSpPr>
        <p:spPr>
          <a:xfrm>
            <a:off x="3533317" y="44634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07" name="Rectangle"/>
          <p:cNvSpPr/>
          <p:nvPr/>
        </p:nvSpPr>
        <p:spPr>
          <a:xfrm>
            <a:off x="4133700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08" name="Rectangle"/>
          <p:cNvSpPr/>
          <p:nvPr/>
        </p:nvSpPr>
        <p:spPr>
          <a:xfrm>
            <a:off x="3484807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09" name="Rectangle"/>
          <p:cNvSpPr/>
          <p:nvPr/>
        </p:nvSpPr>
        <p:spPr>
          <a:xfrm>
            <a:off x="3001415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10" name="Rectangle"/>
          <p:cNvSpPr/>
          <p:nvPr/>
        </p:nvSpPr>
        <p:spPr>
          <a:xfrm>
            <a:off x="2651372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11" name="Circle"/>
          <p:cNvSpPr/>
          <p:nvPr/>
        </p:nvSpPr>
        <p:spPr>
          <a:xfrm>
            <a:off x="2694661" y="48450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12" name="Circle"/>
          <p:cNvSpPr/>
          <p:nvPr/>
        </p:nvSpPr>
        <p:spPr>
          <a:xfrm>
            <a:off x="3050977" y="4792234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13" name="Circle"/>
          <p:cNvSpPr/>
          <p:nvPr/>
        </p:nvSpPr>
        <p:spPr>
          <a:xfrm>
            <a:off x="3049924" y="4969902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14" name="Circle"/>
          <p:cNvSpPr/>
          <p:nvPr/>
        </p:nvSpPr>
        <p:spPr>
          <a:xfrm>
            <a:off x="3049924" y="5110213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15" name="Circle"/>
          <p:cNvSpPr/>
          <p:nvPr/>
        </p:nvSpPr>
        <p:spPr>
          <a:xfrm>
            <a:off x="3533317" y="4753087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16" name="Circle"/>
          <p:cNvSpPr/>
          <p:nvPr/>
        </p:nvSpPr>
        <p:spPr>
          <a:xfrm>
            <a:off x="3533317" y="48450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17" name="Circle"/>
          <p:cNvSpPr/>
          <p:nvPr/>
        </p:nvSpPr>
        <p:spPr>
          <a:xfrm>
            <a:off x="3050977" y="491507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18" name="Square"/>
          <p:cNvSpPr/>
          <p:nvPr/>
        </p:nvSpPr>
        <p:spPr>
          <a:xfrm>
            <a:off x="2673250" y="4940665"/>
            <a:ext cx="85726" cy="8572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19" name="Circle"/>
          <p:cNvSpPr/>
          <p:nvPr/>
        </p:nvSpPr>
        <p:spPr>
          <a:xfrm>
            <a:off x="2693789" y="496120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20" name="Square"/>
          <p:cNvSpPr/>
          <p:nvPr/>
        </p:nvSpPr>
        <p:spPr>
          <a:xfrm>
            <a:off x="3030438" y="4839705"/>
            <a:ext cx="85726" cy="85726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21" name="Circle"/>
          <p:cNvSpPr/>
          <p:nvPr/>
        </p:nvSpPr>
        <p:spPr>
          <a:xfrm>
            <a:off x="3050977" y="486024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22" name="Square"/>
          <p:cNvSpPr/>
          <p:nvPr/>
        </p:nvSpPr>
        <p:spPr>
          <a:xfrm>
            <a:off x="7837726" y="1043584"/>
            <a:ext cx="1340021" cy="1335090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23" name="Square"/>
          <p:cNvSpPr/>
          <p:nvPr/>
        </p:nvSpPr>
        <p:spPr>
          <a:xfrm>
            <a:off x="7837217" y="1473301"/>
            <a:ext cx="447014" cy="44477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24" name="Rectangle"/>
          <p:cNvSpPr/>
          <p:nvPr/>
        </p:nvSpPr>
        <p:spPr>
          <a:xfrm>
            <a:off x="7837282" y="1920326"/>
            <a:ext cx="1340908" cy="456462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5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5543" y="1646360"/>
            <a:ext cx="196454" cy="16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9509" y="2534285"/>
            <a:ext cx="196454" cy="160735"/>
          </a:xfrm>
          <a:prstGeom prst="rect">
            <a:avLst/>
          </a:prstGeom>
          <a:ln w="12700">
            <a:miter lim="400000"/>
          </a:ln>
        </p:spPr>
      </p:pic>
      <p:sp>
        <p:nvSpPr>
          <p:cNvPr id="5127" name="Circle"/>
          <p:cNvSpPr/>
          <p:nvPr/>
        </p:nvSpPr>
        <p:spPr>
          <a:xfrm>
            <a:off x="8483393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28" name="Circle"/>
          <p:cNvSpPr/>
          <p:nvPr/>
        </p:nvSpPr>
        <p:spPr>
          <a:xfrm>
            <a:off x="8483393" y="122892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29" name="Circle"/>
          <p:cNvSpPr/>
          <p:nvPr/>
        </p:nvSpPr>
        <p:spPr>
          <a:xfrm>
            <a:off x="8930668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30" name="Line"/>
          <p:cNvSpPr/>
          <p:nvPr/>
        </p:nvSpPr>
        <p:spPr>
          <a:xfrm>
            <a:off x="7835170" y="1920579"/>
            <a:ext cx="1345133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31" name="Line"/>
          <p:cNvSpPr/>
          <p:nvPr/>
        </p:nvSpPr>
        <p:spPr>
          <a:xfrm>
            <a:off x="7835170" y="1474095"/>
            <a:ext cx="134513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32" name="Line"/>
          <p:cNvSpPr/>
          <p:nvPr/>
        </p:nvSpPr>
        <p:spPr>
          <a:xfrm flipV="1">
            <a:off x="8284229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33" name="Line"/>
          <p:cNvSpPr/>
          <p:nvPr/>
        </p:nvSpPr>
        <p:spPr>
          <a:xfrm flipV="1">
            <a:off x="8729355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34" name="Circle"/>
          <p:cNvSpPr/>
          <p:nvPr/>
        </p:nvSpPr>
        <p:spPr>
          <a:xfrm>
            <a:off x="8040156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35" name="Circle"/>
          <p:cNvSpPr/>
          <p:nvPr/>
        </p:nvSpPr>
        <p:spPr>
          <a:xfrm>
            <a:off x="8038268" y="1526977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36" name="Circle"/>
          <p:cNvSpPr/>
          <p:nvPr/>
        </p:nvSpPr>
        <p:spPr>
          <a:xfrm>
            <a:off x="8040156" y="1830586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37" name="Circle"/>
          <p:cNvSpPr/>
          <p:nvPr/>
        </p:nvSpPr>
        <p:spPr>
          <a:xfrm>
            <a:off x="819447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38" name="Circle"/>
          <p:cNvSpPr/>
          <p:nvPr/>
        </p:nvSpPr>
        <p:spPr>
          <a:xfrm>
            <a:off x="789086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39" name="Line"/>
          <p:cNvSpPr/>
          <p:nvPr/>
        </p:nvSpPr>
        <p:spPr>
          <a:xfrm flipV="1">
            <a:off x="8139641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40" name="Line"/>
          <p:cNvSpPr/>
          <p:nvPr/>
        </p:nvSpPr>
        <p:spPr>
          <a:xfrm flipV="1">
            <a:off x="7988236" y="1473082"/>
            <a:ext cx="1" cy="44930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41" name="Line"/>
          <p:cNvSpPr/>
          <p:nvPr/>
        </p:nvSpPr>
        <p:spPr>
          <a:xfrm>
            <a:off x="7992149" y="1623915"/>
            <a:ext cx="145538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42" name="Line"/>
          <p:cNvSpPr/>
          <p:nvPr/>
        </p:nvSpPr>
        <p:spPr>
          <a:xfrm>
            <a:off x="7992149" y="1775719"/>
            <a:ext cx="150595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43" name="Circle"/>
          <p:cNvSpPr/>
          <p:nvPr/>
        </p:nvSpPr>
        <p:spPr>
          <a:xfrm>
            <a:off x="8483393" y="212189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44" name="Line"/>
          <p:cNvSpPr/>
          <p:nvPr/>
        </p:nvSpPr>
        <p:spPr>
          <a:xfrm flipV="1">
            <a:off x="8284229" y="1918772"/>
            <a:ext cx="1" cy="46434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45" name="Line"/>
          <p:cNvSpPr/>
          <p:nvPr/>
        </p:nvSpPr>
        <p:spPr>
          <a:xfrm flipV="1">
            <a:off x="8729355" y="1911253"/>
            <a:ext cx="1" cy="464344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46" name="Circle"/>
          <p:cNvSpPr/>
          <p:nvPr/>
        </p:nvSpPr>
        <p:spPr>
          <a:xfrm>
            <a:off x="8485412" y="1972869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47" name="Circle"/>
          <p:cNvSpPr/>
          <p:nvPr/>
        </p:nvSpPr>
        <p:spPr>
          <a:xfrm>
            <a:off x="8483393" y="22647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48" name="Circle"/>
          <p:cNvSpPr/>
          <p:nvPr/>
        </p:nvSpPr>
        <p:spPr>
          <a:xfrm>
            <a:off x="8930668" y="212862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49" name="Circle"/>
          <p:cNvSpPr/>
          <p:nvPr/>
        </p:nvSpPr>
        <p:spPr>
          <a:xfrm>
            <a:off x="8040156" y="212110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50" name="Line"/>
          <p:cNvSpPr/>
          <p:nvPr/>
        </p:nvSpPr>
        <p:spPr>
          <a:xfrm>
            <a:off x="8283376" y="2070063"/>
            <a:ext cx="448719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51" name="Line"/>
          <p:cNvSpPr/>
          <p:nvPr/>
        </p:nvSpPr>
        <p:spPr>
          <a:xfrm>
            <a:off x="8283376" y="2218173"/>
            <a:ext cx="448719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52" name="Line"/>
          <p:cNvSpPr/>
          <p:nvPr/>
        </p:nvSpPr>
        <p:spPr>
          <a:xfrm>
            <a:off x="2294214" y="5606523"/>
            <a:ext cx="23716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53" name="Hypercube size"/>
          <p:cNvSpPr txBox="1"/>
          <p:nvPr/>
        </p:nvSpPr>
        <p:spPr>
          <a:xfrm>
            <a:off x="2716248" y="5614652"/>
            <a:ext cx="1428266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 smtClean="0">
                <a:solidFill>
                  <a:srgbClr val="000000"/>
                </a:solidFill>
              </a:rPr>
              <a:t>Hyper</a:t>
            </a:r>
            <a:r>
              <a:rPr lang="nl-NL" sz="1336" kern="0" smtClean="0">
                <a:solidFill>
                  <a:srgbClr val="000000"/>
                </a:solidFill>
              </a:rPr>
              <a:t>rect.</a:t>
            </a:r>
            <a:r>
              <a:rPr sz="1336" kern="0" smtClean="0">
                <a:solidFill>
                  <a:srgbClr val="000000"/>
                </a:solidFill>
              </a:rPr>
              <a:t> </a:t>
            </a:r>
            <a:r>
              <a:rPr sz="1336" kern="0">
                <a:solidFill>
                  <a:srgbClr val="000000"/>
                </a:solidFill>
              </a:rPr>
              <a:t>size</a:t>
            </a:r>
          </a:p>
        </p:txBody>
      </p:sp>
      <p:sp>
        <p:nvSpPr>
          <p:cNvPr id="5154" name="cost function value"/>
          <p:cNvSpPr txBox="1"/>
          <p:nvPr/>
        </p:nvSpPr>
        <p:spPr>
          <a:xfrm rot="16200000">
            <a:off x="1189162" y="4624034"/>
            <a:ext cx="1773000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>
                <a:solidFill>
                  <a:srgbClr val="000000"/>
                </a:solidFill>
              </a:rPr>
              <a:t>cost function value</a:t>
            </a:r>
          </a:p>
        </p:txBody>
      </p:sp>
      <p:sp>
        <p:nvSpPr>
          <p:cNvPr id="5155" name="Identifying potentially optimal cubes:"/>
          <p:cNvSpPr txBox="1"/>
          <p:nvPr/>
        </p:nvSpPr>
        <p:spPr>
          <a:xfrm>
            <a:off x="1862722" y="1635662"/>
            <a:ext cx="323458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sz="1617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Identifying potentially optimal </a:t>
            </a:r>
            <a:r>
              <a:rPr lang="nl-NL"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hyperrectangles</a:t>
            </a:r>
            <a:r>
              <a:rPr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:</a:t>
            </a:r>
            <a:endParaRPr sz="1617" kern="0">
              <a:solidFill>
                <a:srgbClr val="DE6A10">
                  <a:hueOff val="384618"/>
                  <a:satOff val="3869"/>
                  <a:lumOff val="5802"/>
                </a:srgbClr>
              </a:solidFill>
            </a:endParaRPr>
          </a:p>
        </p:txBody>
      </p:sp>
      <p:sp>
        <p:nvSpPr>
          <p:cNvPr id="5156" name="Rectangle"/>
          <p:cNvSpPr/>
          <p:nvPr/>
        </p:nvSpPr>
        <p:spPr>
          <a:xfrm rot="16200000">
            <a:off x="3534542" y="2937865"/>
            <a:ext cx="1339983" cy="467075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57" name="Circle"/>
          <p:cNvSpPr/>
          <p:nvPr/>
        </p:nvSpPr>
        <p:spPr>
          <a:xfrm>
            <a:off x="4182209" y="3149078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58" name="Rectangle"/>
          <p:cNvSpPr/>
          <p:nvPr/>
        </p:nvSpPr>
        <p:spPr>
          <a:xfrm rot="16200000">
            <a:off x="3339918" y="3403921"/>
            <a:ext cx="431445" cy="4435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59" name="Circle"/>
          <p:cNvSpPr/>
          <p:nvPr/>
        </p:nvSpPr>
        <p:spPr>
          <a:xfrm>
            <a:off x="3533317" y="3603347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60" name="Rectangle"/>
          <p:cNvSpPr/>
          <p:nvPr/>
        </p:nvSpPr>
        <p:spPr>
          <a:xfrm rot="16200000">
            <a:off x="2856526" y="3546396"/>
            <a:ext cx="431445" cy="158551"/>
          </a:xfrm>
          <a:prstGeom prst="rect">
            <a:avLst/>
          </a:prstGeom>
          <a:solidFill>
            <a:srgbClr val="92D05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61" name="Circle"/>
          <p:cNvSpPr/>
          <p:nvPr/>
        </p:nvSpPr>
        <p:spPr>
          <a:xfrm>
            <a:off x="3049924" y="361883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62" name="Square"/>
          <p:cNvSpPr/>
          <p:nvPr/>
        </p:nvSpPr>
        <p:spPr>
          <a:xfrm rot="16200000">
            <a:off x="2650767" y="3696275"/>
            <a:ext cx="142876" cy="13881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63" name="Circle"/>
          <p:cNvSpPr/>
          <p:nvPr/>
        </p:nvSpPr>
        <p:spPr>
          <a:xfrm>
            <a:off x="2699881" y="374335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64" name="Circle"/>
          <p:cNvSpPr/>
          <p:nvPr/>
        </p:nvSpPr>
        <p:spPr>
          <a:xfrm>
            <a:off x="2700491" y="51570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divide into smaller hyper-cubes"/>
          <p:cNvSpPr txBox="1"/>
          <p:nvPr/>
        </p:nvSpPr>
        <p:spPr>
          <a:xfrm>
            <a:off x="7542940" y="2874675"/>
            <a:ext cx="197020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8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lang="nl-NL" sz="1266" kern="0" smtClean="0"/>
              <a:t>Sampling point represents region in param. space</a:t>
            </a:r>
            <a:endParaRPr sz="1266" kern="0"/>
          </a:p>
        </p:txBody>
      </p:sp>
      <p:sp>
        <p:nvSpPr>
          <p:cNvPr id="69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84568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Line"/>
          <p:cNvSpPr/>
          <p:nvPr/>
        </p:nvSpPr>
        <p:spPr>
          <a:xfrm>
            <a:off x="7835170" y="1474095"/>
            <a:ext cx="1345133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67" name="Square"/>
          <p:cNvSpPr/>
          <p:nvPr/>
        </p:nvSpPr>
        <p:spPr>
          <a:xfrm>
            <a:off x="7837726" y="1043584"/>
            <a:ext cx="1340021" cy="1335090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68" name="Rectangle"/>
          <p:cNvSpPr/>
          <p:nvPr/>
        </p:nvSpPr>
        <p:spPr>
          <a:xfrm>
            <a:off x="7837282" y="1032443"/>
            <a:ext cx="1340908" cy="440529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69" name="Jones et.al. Lipschitzian optimization without the Lipschitz constant. Journal of Optimization Theory and Applications, 79(1), 157-181.  (1993)"/>
          <p:cNvSpPr txBox="1"/>
          <p:nvPr/>
        </p:nvSpPr>
        <p:spPr>
          <a:xfrm>
            <a:off x="1731702" y="6146469"/>
            <a:ext cx="952390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6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sz="1125" kern="0"/>
              <a:t>Jones et.al. Lipschitzian optimization without the Lipschitz constant. Journal of Optimization Theory and Applications, 79(1), 157-181.  (1993)</a:t>
            </a:r>
          </a:p>
        </p:txBody>
      </p:sp>
      <p:pic>
        <p:nvPicPr>
          <p:cNvPr id="5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5543" y="1646360"/>
            <a:ext cx="196454" cy="160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9509" y="2534285"/>
            <a:ext cx="196454" cy="160735"/>
          </a:xfrm>
          <a:prstGeom prst="rect">
            <a:avLst/>
          </a:prstGeom>
          <a:ln w="12700">
            <a:miter lim="400000"/>
          </a:ln>
        </p:spPr>
      </p:pic>
      <p:sp>
        <p:nvSpPr>
          <p:cNvPr id="5174" name="Circle"/>
          <p:cNvSpPr/>
          <p:nvPr/>
        </p:nvSpPr>
        <p:spPr>
          <a:xfrm>
            <a:off x="8483393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75" name="Circle"/>
          <p:cNvSpPr/>
          <p:nvPr/>
        </p:nvSpPr>
        <p:spPr>
          <a:xfrm>
            <a:off x="8930668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76" name="Line"/>
          <p:cNvSpPr/>
          <p:nvPr/>
        </p:nvSpPr>
        <p:spPr>
          <a:xfrm>
            <a:off x="7835170" y="1920579"/>
            <a:ext cx="134513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77" name="Line"/>
          <p:cNvSpPr/>
          <p:nvPr/>
        </p:nvSpPr>
        <p:spPr>
          <a:xfrm flipV="1">
            <a:off x="8284229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78" name="Line"/>
          <p:cNvSpPr/>
          <p:nvPr/>
        </p:nvSpPr>
        <p:spPr>
          <a:xfrm flipV="1">
            <a:off x="8729355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79" name="Circle"/>
          <p:cNvSpPr/>
          <p:nvPr/>
        </p:nvSpPr>
        <p:spPr>
          <a:xfrm>
            <a:off x="8040156" y="16762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80" name="Circle"/>
          <p:cNvSpPr/>
          <p:nvPr/>
        </p:nvSpPr>
        <p:spPr>
          <a:xfrm>
            <a:off x="8040156" y="1830586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81" name="Circle"/>
          <p:cNvSpPr/>
          <p:nvPr/>
        </p:nvSpPr>
        <p:spPr>
          <a:xfrm>
            <a:off x="819447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82" name="Circle"/>
          <p:cNvSpPr/>
          <p:nvPr/>
        </p:nvSpPr>
        <p:spPr>
          <a:xfrm>
            <a:off x="7890867" y="1675410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83" name="Line"/>
          <p:cNvSpPr/>
          <p:nvPr/>
        </p:nvSpPr>
        <p:spPr>
          <a:xfrm flipV="1">
            <a:off x="8139641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84" name="Line"/>
          <p:cNvSpPr/>
          <p:nvPr/>
        </p:nvSpPr>
        <p:spPr>
          <a:xfrm flipV="1">
            <a:off x="7988236" y="1473082"/>
            <a:ext cx="1" cy="44930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85" name="Line"/>
          <p:cNvSpPr/>
          <p:nvPr/>
        </p:nvSpPr>
        <p:spPr>
          <a:xfrm>
            <a:off x="7992149" y="1623915"/>
            <a:ext cx="145538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86" name="Line"/>
          <p:cNvSpPr/>
          <p:nvPr/>
        </p:nvSpPr>
        <p:spPr>
          <a:xfrm>
            <a:off x="7992149" y="1775719"/>
            <a:ext cx="150595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87" name="Circle"/>
          <p:cNvSpPr/>
          <p:nvPr/>
        </p:nvSpPr>
        <p:spPr>
          <a:xfrm>
            <a:off x="8483393" y="212189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88" name="Line"/>
          <p:cNvSpPr/>
          <p:nvPr/>
        </p:nvSpPr>
        <p:spPr>
          <a:xfrm flipV="1">
            <a:off x="8284229" y="1918772"/>
            <a:ext cx="1" cy="46434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89" name="Line"/>
          <p:cNvSpPr/>
          <p:nvPr/>
        </p:nvSpPr>
        <p:spPr>
          <a:xfrm flipV="1">
            <a:off x="8729355" y="1911253"/>
            <a:ext cx="1" cy="464344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90" name="Circle"/>
          <p:cNvSpPr/>
          <p:nvPr/>
        </p:nvSpPr>
        <p:spPr>
          <a:xfrm>
            <a:off x="8483393" y="22647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91" name="Circle"/>
          <p:cNvSpPr/>
          <p:nvPr/>
        </p:nvSpPr>
        <p:spPr>
          <a:xfrm>
            <a:off x="8930668" y="212862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92" name="Circle"/>
          <p:cNvSpPr/>
          <p:nvPr/>
        </p:nvSpPr>
        <p:spPr>
          <a:xfrm>
            <a:off x="8040156" y="212110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93" name="Line"/>
          <p:cNvSpPr/>
          <p:nvPr/>
        </p:nvSpPr>
        <p:spPr>
          <a:xfrm>
            <a:off x="8283376" y="2070063"/>
            <a:ext cx="448719" cy="1"/>
          </a:xfrm>
          <a:prstGeom prst="line">
            <a:avLst/>
          </a:prstGeom>
          <a:ln w="127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94" name="Line"/>
          <p:cNvSpPr/>
          <p:nvPr/>
        </p:nvSpPr>
        <p:spPr>
          <a:xfrm>
            <a:off x="8283376" y="2218173"/>
            <a:ext cx="448719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96" name="Line"/>
          <p:cNvSpPr/>
          <p:nvPr/>
        </p:nvSpPr>
        <p:spPr>
          <a:xfrm flipV="1">
            <a:off x="2300418" y="3935933"/>
            <a:ext cx="1" cy="16789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197" name="Circle"/>
          <p:cNvSpPr/>
          <p:nvPr/>
        </p:nvSpPr>
        <p:spPr>
          <a:xfrm>
            <a:off x="3533317" y="4626505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98" name="Circle"/>
          <p:cNvSpPr/>
          <p:nvPr/>
        </p:nvSpPr>
        <p:spPr>
          <a:xfrm>
            <a:off x="3533317" y="44634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99" name="Circle"/>
          <p:cNvSpPr/>
          <p:nvPr/>
        </p:nvSpPr>
        <p:spPr>
          <a:xfrm>
            <a:off x="2693789" y="496120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00" name="Circle"/>
          <p:cNvSpPr/>
          <p:nvPr/>
        </p:nvSpPr>
        <p:spPr>
          <a:xfrm>
            <a:off x="3050977" y="486024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01" name="Rectangle"/>
          <p:cNvSpPr/>
          <p:nvPr/>
        </p:nvSpPr>
        <p:spPr>
          <a:xfrm>
            <a:off x="4133700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02" name="Rectangle"/>
          <p:cNvSpPr/>
          <p:nvPr/>
        </p:nvSpPr>
        <p:spPr>
          <a:xfrm>
            <a:off x="3484807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03" name="Rectangle"/>
          <p:cNvSpPr/>
          <p:nvPr/>
        </p:nvSpPr>
        <p:spPr>
          <a:xfrm>
            <a:off x="3001415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04" name="Rectangle"/>
          <p:cNvSpPr/>
          <p:nvPr/>
        </p:nvSpPr>
        <p:spPr>
          <a:xfrm>
            <a:off x="2651372" y="4018487"/>
            <a:ext cx="141666" cy="1592141"/>
          </a:xfrm>
          <a:prstGeom prst="rect">
            <a:avLst/>
          </a:prstGeom>
          <a:ln w="127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05" name="Circle"/>
          <p:cNvSpPr/>
          <p:nvPr/>
        </p:nvSpPr>
        <p:spPr>
          <a:xfrm>
            <a:off x="2694661" y="48450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06" name="Circle"/>
          <p:cNvSpPr/>
          <p:nvPr/>
        </p:nvSpPr>
        <p:spPr>
          <a:xfrm>
            <a:off x="3050977" y="4792234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07" name="Circle"/>
          <p:cNvSpPr/>
          <p:nvPr/>
        </p:nvSpPr>
        <p:spPr>
          <a:xfrm>
            <a:off x="3049924" y="4969902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08" name="Circle"/>
          <p:cNvSpPr/>
          <p:nvPr/>
        </p:nvSpPr>
        <p:spPr>
          <a:xfrm>
            <a:off x="3533317" y="4753087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09" name="Circle"/>
          <p:cNvSpPr/>
          <p:nvPr/>
        </p:nvSpPr>
        <p:spPr>
          <a:xfrm>
            <a:off x="3533317" y="48450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10" name="Circle"/>
          <p:cNvSpPr/>
          <p:nvPr/>
        </p:nvSpPr>
        <p:spPr>
          <a:xfrm>
            <a:off x="3050977" y="4915073"/>
            <a:ext cx="44648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12" name="Line"/>
          <p:cNvSpPr/>
          <p:nvPr/>
        </p:nvSpPr>
        <p:spPr>
          <a:xfrm flipV="1">
            <a:off x="3084621" y="4702249"/>
            <a:ext cx="1111835" cy="432642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13" name="Circle"/>
          <p:cNvSpPr/>
          <p:nvPr/>
        </p:nvSpPr>
        <p:spPr>
          <a:xfrm>
            <a:off x="8483393" y="122892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14" name="Rectangle"/>
          <p:cNvSpPr/>
          <p:nvPr/>
        </p:nvSpPr>
        <p:spPr>
          <a:xfrm>
            <a:off x="8285512" y="1920182"/>
            <a:ext cx="444449" cy="148009"/>
          </a:xfrm>
          <a:prstGeom prst="rect">
            <a:avLst/>
          </a:prstGeom>
          <a:solidFill>
            <a:srgbClr val="92D05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15" name="Circle"/>
          <p:cNvSpPr/>
          <p:nvPr/>
        </p:nvSpPr>
        <p:spPr>
          <a:xfrm>
            <a:off x="8485412" y="1972869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16" name="Rectangle"/>
          <p:cNvSpPr/>
          <p:nvPr/>
        </p:nvSpPr>
        <p:spPr>
          <a:xfrm>
            <a:off x="7992701" y="1483024"/>
            <a:ext cx="145027" cy="148008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17" name="Circle"/>
          <p:cNvSpPr/>
          <p:nvPr/>
        </p:nvSpPr>
        <p:spPr>
          <a:xfrm>
            <a:off x="8038268" y="1526977"/>
            <a:ext cx="44649" cy="44648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18" name="Square"/>
          <p:cNvSpPr/>
          <p:nvPr/>
        </p:nvSpPr>
        <p:spPr>
          <a:xfrm>
            <a:off x="4161670" y="4650947"/>
            <a:ext cx="85726" cy="85726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19" name="Circle"/>
          <p:cNvSpPr/>
          <p:nvPr/>
        </p:nvSpPr>
        <p:spPr>
          <a:xfrm>
            <a:off x="4182209" y="467148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20" name="Square"/>
          <p:cNvSpPr/>
          <p:nvPr/>
        </p:nvSpPr>
        <p:spPr>
          <a:xfrm>
            <a:off x="2679081" y="5136468"/>
            <a:ext cx="85726" cy="85726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21" name="Line"/>
          <p:cNvSpPr/>
          <p:nvPr/>
        </p:nvSpPr>
        <p:spPr>
          <a:xfrm flipV="1">
            <a:off x="2719644" y="5130104"/>
            <a:ext cx="347440" cy="47106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22" name="Circle"/>
          <p:cNvSpPr/>
          <p:nvPr/>
        </p:nvSpPr>
        <p:spPr>
          <a:xfrm>
            <a:off x="2700491" y="515700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23" name="Square"/>
          <p:cNvSpPr/>
          <p:nvPr/>
        </p:nvSpPr>
        <p:spPr>
          <a:xfrm>
            <a:off x="3030438" y="5089675"/>
            <a:ext cx="85726" cy="85726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24" name="Circle"/>
          <p:cNvSpPr/>
          <p:nvPr/>
        </p:nvSpPr>
        <p:spPr>
          <a:xfrm>
            <a:off x="3049924" y="5110213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25" name="Line"/>
          <p:cNvSpPr/>
          <p:nvPr/>
        </p:nvSpPr>
        <p:spPr>
          <a:xfrm flipH="1">
            <a:off x="4334228" y="4075436"/>
            <a:ext cx="639110" cy="573766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26" name="One of the largest boxes is…"/>
          <p:cNvSpPr txBox="1"/>
          <p:nvPr/>
        </p:nvSpPr>
        <p:spPr>
          <a:xfrm>
            <a:off x="5080133" y="3738034"/>
            <a:ext cx="3525830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 hangingPunct="0">
              <a:defRPr sz="1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1</a:t>
            </a:r>
            <a:r>
              <a:rPr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of the largest </a:t>
            </a:r>
            <a:r>
              <a:rPr lang="nl-NL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rectangles</a:t>
            </a:r>
            <a:r>
              <a:rPr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</a:t>
            </a:r>
            <a:r>
              <a:rPr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is</a:t>
            </a:r>
          </a:p>
          <a:p>
            <a:pPr defTabSz="321457" hangingPunct="0">
              <a:defRPr sz="1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always</a:t>
            </a:r>
            <a:r>
              <a:rPr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added to the convex hull</a:t>
            </a:r>
          </a:p>
        </p:txBody>
      </p:sp>
      <p:sp>
        <p:nvSpPr>
          <p:cNvPr id="5227" name="Line"/>
          <p:cNvSpPr/>
          <p:nvPr/>
        </p:nvSpPr>
        <p:spPr>
          <a:xfrm>
            <a:off x="2294214" y="5606523"/>
            <a:ext cx="23716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228" name="Hypercube size"/>
          <p:cNvSpPr txBox="1"/>
          <p:nvPr/>
        </p:nvSpPr>
        <p:spPr>
          <a:xfrm>
            <a:off x="2716248" y="5614652"/>
            <a:ext cx="1428266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 smtClean="0">
                <a:solidFill>
                  <a:srgbClr val="000000"/>
                </a:solidFill>
              </a:rPr>
              <a:t>Hyper</a:t>
            </a:r>
            <a:r>
              <a:rPr lang="nl-NL" sz="1336" kern="0" smtClean="0">
                <a:solidFill>
                  <a:srgbClr val="000000"/>
                </a:solidFill>
              </a:rPr>
              <a:t>rect.</a:t>
            </a:r>
            <a:r>
              <a:rPr sz="1336" kern="0" smtClean="0">
                <a:solidFill>
                  <a:srgbClr val="000000"/>
                </a:solidFill>
              </a:rPr>
              <a:t> </a:t>
            </a:r>
            <a:r>
              <a:rPr sz="1336" kern="0">
                <a:solidFill>
                  <a:srgbClr val="000000"/>
                </a:solidFill>
              </a:rPr>
              <a:t>size</a:t>
            </a:r>
          </a:p>
        </p:txBody>
      </p:sp>
      <p:sp>
        <p:nvSpPr>
          <p:cNvPr id="5229" name="cost function value"/>
          <p:cNvSpPr txBox="1"/>
          <p:nvPr/>
        </p:nvSpPr>
        <p:spPr>
          <a:xfrm rot="16200000">
            <a:off x="1189162" y="4624034"/>
            <a:ext cx="1773000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900"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336" kern="0">
                <a:solidFill>
                  <a:srgbClr val="000000"/>
                </a:solidFill>
              </a:rPr>
              <a:t>cost function value</a:t>
            </a:r>
          </a:p>
        </p:txBody>
      </p:sp>
      <p:sp>
        <p:nvSpPr>
          <p:cNvPr id="5230" name="Identifying potentially optimal cubes:"/>
          <p:cNvSpPr txBox="1"/>
          <p:nvPr/>
        </p:nvSpPr>
        <p:spPr>
          <a:xfrm>
            <a:off x="1862722" y="1635662"/>
            <a:ext cx="323458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sz="1617" ker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Identifying potentially optimal </a:t>
            </a:r>
            <a:r>
              <a:rPr lang="nl-NL"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hyperrectangles</a:t>
            </a:r>
            <a:r>
              <a:rPr sz="1617" kern="0" smtClean="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rPr>
              <a:t>:</a:t>
            </a:r>
            <a:endParaRPr sz="1617" kern="0">
              <a:solidFill>
                <a:srgbClr val="DE6A10">
                  <a:hueOff val="384618"/>
                  <a:satOff val="3869"/>
                  <a:lumOff val="5802"/>
                </a:srgbClr>
              </a:solidFill>
            </a:endParaRPr>
          </a:p>
        </p:txBody>
      </p:sp>
      <p:sp>
        <p:nvSpPr>
          <p:cNvPr id="5231" name="Rectangle"/>
          <p:cNvSpPr/>
          <p:nvPr/>
        </p:nvSpPr>
        <p:spPr>
          <a:xfrm rot="16200000">
            <a:off x="3534542" y="2937865"/>
            <a:ext cx="1339983" cy="467075"/>
          </a:xfrm>
          <a:prstGeom prst="rect">
            <a:avLst/>
          </a:prstGeom>
          <a:solidFill>
            <a:srgbClr val="FC9204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32" name="Circle"/>
          <p:cNvSpPr/>
          <p:nvPr/>
        </p:nvSpPr>
        <p:spPr>
          <a:xfrm>
            <a:off x="4182209" y="3149078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33" name="Rectangle"/>
          <p:cNvSpPr/>
          <p:nvPr/>
        </p:nvSpPr>
        <p:spPr>
          <a:xfrm rot="16200000">
            <a:off x="3339918" y="3403921"/>
            <a:ext cx="431445" cy="4435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34" name="Circle"/>
          <p:cNvSpPr/>
          <p:nvPr/>
        </p:nvSpPr>
        <p:spPr>
          <a:xfrm>
            <a:off x="3533317" y="3603347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35" name="Rectangle"/>
          <p:cNvSpPr/>
          <p:nvPr/>
        </p:nvSpPr>
        <p:spPr>
          <a:xfrm rot="16200000">
            <a:off x="2856526" y="3546396"/>
            <a:ext cx="431445" cy="158551"/>
          </a:xfrm>
          <a:prstGeom prst="rect">
            <a:avLst/>
          </a:prstGeom>
          <a:solidFill>
            <a:srgbClr val="92D05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36" name="Circle"/>
          <p:cNvSpPr/>
          <p:nvPr/>
        </p:nvSpPr>
        <p:spPr>
          <a:xfrm>
            <a:off x="3049924" y="3618830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37" name="Square"/>
          <p:cNvSpPr/>
          <p:nvPr/>
        </p:nvSpPr>
        <p:spPr>
          <a:xfrm rot="16200000">
            <a:off x="2650767" y="3696275"/>
            <a:ext cx="142876" cy="13881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38" name="Circle"/>
          <p:cNvSpPr/>
          <p:nvPr/>
        </p:nvSpPr>
        <p:spPr>
          <a:xfrm>
            <a:off x="2699881" y="3743356"/>
            <a:ext cx="44649" cy="44649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divide into smaller hyper-cubes"/>
          <p:cNvSpPr txBox="1"/>
          <p:nvPr/>
        </p:nvSpPr>
        <p:spPr>
          <a:xfrm>
            <a:off x="7542940" y="2874675"/>
            <a:ext cx="1970204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defRPr sz="18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hangingPunct="0"/>
            <a:r>
              <a:rPr lang="nl-NL" sz="1266" kern="0" smtClean="0"/>
              <a:t>Sampling point represents region in param. space</a:t>
            </a:r>
            <a:endParaRPr sz="1266" kern="0"/>
          </a:p>
        </p:txBody>
      </p:sp>
      <p:sp>
        <p:nvSpPr>
          <p:cNvPr id="75" name="Quantum Simulation"/>
          <p:cNvSpPr/>
          <p:nvPr/>
        </p:nvSpPr>
        <p:spPr>
          <a:xfrm>
            <a:off x="2650145" y="189317"/>
            <a:ext cx="5971040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Classical Global Optimisation Algorithm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38738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Optical Lattices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0" y="858246"/>
            <a:ext cx="7612284" cy="5709213"/>
          </a:xfrm>
          <a:prstGeom prst="rect">
            <a:avLst/>
          </a:prstGeom>
        </p:spPr>
      </p:pic>
      <p:sp>
        <p:nvSpPr>
          <p:cNvPr id="15" name="The Idea of Variational Quantum Simulation…"/>
          <p:cNvSpPr txBox="1"/>
          <p:nvPr/>
        </p:nvSpPr>
        <p:spPr>
          <a:xfrm>
            <a:off x="6197055" y="6578980"/>
            <a:ext cx="4092839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160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Slide courtesy of M. Greiner, Harvard</a:t>
            </a:r>
            <a:endParaRPr lang="en-US" sz="160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3" t="52615" r="4571" b="1740"/>
          <a:stretch/>
        </p:blipFill>
        <p:spPr>
          <a:xfrm rot="16200000">
            <a:off x="8879662" y="1574157"/>
            <a:ext cx="2820464" cy="3284112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9687746" y="1008948"/>
            <a:ext cx="2244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J. F. Sherson et al., </a:t>
            </a:r>
          </a:p>
          <a:p>
            <a:r>
              <a:rPr lang="en-US" smtClean="0"/>
              <a:t>Nature 467, 68 (2010)</a:t>
            </a:r>
            <a:endParaRPr lang="nl-NL"/>
          </a:p>
        </p:txBody>
      </p:sp>
      <p:grpSp>
        <p:nvGrpSpPr>
          <p:cNvPr id="11" name="Groep 10"/>
          <p:cNvGrpSpPr/>
          <p:nvPr/>
        </p:nvGrpSpPr>
        <p:grpSpPr>
          <a:xfrm>
            <a:off x="5428527" y="1805981"/>
            <a:ext cx="5984111" cy="3194282"/>
            <a:chOff x="5428527" y="1805981"/>
            <a:chExt cx="5984111" cy="3194282"/>
          </a:xfrm>
        </p:grpSpPr>
        <p:cxnSp>
          <p:nvCxnSpPr>
            <p:cNvPr id="6" name="Rechte verbindingslijn 5"/>
            <p:cNvCxnSpPr/>
            <p:nvPr/>
          </p:nvCxnSpPr>
          <p:spPr>
            <a:xfrm flipH="1">
              <a:off x="5428527" y="1805981"/>
              <a:ext cx="3219312" cy="316433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>
            <a:xfrm flipH="1">
              <a:off x="6724891" y="4626445"/>
              <a:ext cx="4687747" cy="3738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24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18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21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44" name="Afbeelding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81" y="2102258"/>
            <a:ext cx="1313326" cy="742023"/>
          </a:xfrm>
          <a:prstGeom prst="rect">
            <a:avLst/>
          </a:prstGeom>
        </p:spPr>
      </p:pic>
      <p:pic>
        <p:nvPicPr>
          <p:cNvPr id="48" name="Afbeelding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57" y="3180176"/>
            <a:ext cx="2130588" cy="398934"/>
          </a:xfrm>
          <a:prstGeom prst="rect">
            <a:avLst/>
          </a:prstGeom>
        </p:spPr>
      </p:pic>
      <p:pic>
        <p:nvPicPr>
          <p:cNvPr id="49" name="Picture 1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91" y="1437874"/>
            <a:ext cx="1054946" cy="14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Afbeelding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sp>
        <p:nvSpPr>
          <p:cNvPr id="53" name="R. Blatt, Innsbruck"/>
          <p:cNvSpPr txBox="1"/>
          <p:nvPr/>
        </p:nvSpPr>
        <p:spPr>
          <a:xfrm>
            <a:off x="2579263" y="1555219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/>
              <a:t>spin Hamiltonian</a:t>
            </a:r>
            <a:endParaRPr sz="1687" kern="0"/>
          </a:p>
        </p:txBody>
      </p:sp>
      <p:sp>
        <p:nvSpPr>
          <p:cNvPr id="54" name="R. Blatt, Innsbruck"/>
          <p:cNvSpPr txBox="1"/>
          <p:nvPr/>
        </p:nvSpPr>
        <p:spPr>
          <a:xfrm>
            <a:off x="2015200" y="3689143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sums of Pauli products</a:t>
            </a:r>
            <a:endParaRPr sz="1687" kern="0"/>
          </a:p>
        </p:txBody>
      </p:sp>
      <p:sp>
        <p:nvSpPr>
          <p:cNvPr id="55" name="Gebogen pijl 54"/>
          <p:cNvSpPr/>
          <p:nvPr/>
        </p:nvSpPr>
        <p:spPr>
          <a:xfrm rot="10800000">
            <a:off x="7445326" y="5013354"/>
            <a:ext cx="880755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Gebogen pijl 55"/>
          <p:cNvSpPr/>
          <p:nvPr/>
        </p:nvSpPr>
        <p:spPr>
          <a:xfrm rot="10800000" flipH="1">
            <a:off x="3392488" y="5035816"/>
            <a:ext cx="1004028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3611570" y="1055259"/>
            <a:ext cx="1955994" cy="33842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9025175" y="1030319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grpSp>
        <p:nvGrpSpPr>
          <p:cNvPr id="59" name="Groep 58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60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1" name="Groep 60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63" name="Groep 62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72" name="Ovaal 71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3" name="Ovaal 72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4" name="Ovaal 73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5" name="Ovaal 74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6" name="Ovaal 75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Ovaal 76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8" name="Ovaal 77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64" name="Groep 63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65" name="Ovaal 64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6" name="Ovaal 65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7" name="Ovaal 66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8" name="Ovaal 67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9" name="Ovaal 68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0" name="Ovaal 69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1" name="Ovaal 70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959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iqoqi.png" descr="iqoqi.png"/>
          <p:cNvPicPr>
            <a:picLocks noChangeAspect="1"/>
          </p:cNvPicPr>
          <p:nvPr/>
        </p:nvPicPr>
        <p:blipFill>
          <a:blip r:embed="rId3">
            <a:alphaModFix amt="86918"/>
            <a:extLst/>
          </a:blip>
          <a:stretch>
            <a:fillRect/>
          </a:stretch>
        </p:blipFill>
        <p:spPr>
          <a:xfrm>
            <a:off x="7240548" y="3765541"/>
            <a:ext cx="1926849" cy="222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uibk.png" descr="uibk.png"/>
          <p:cNvPicPr>
            <a:picLocks noChangeAspect="1"/>
          </p:cNvPicPr>
          <p:nvPr/>
        </p:nvPicPr>
        <p:blipFill>
          <a:blip r:embed="rId4">
            <a:alphaModFix amt="87327"/>
            <a:extLst/>
          </a:blip>
          <a:stretch>
            <a:fillRect/>
          </a:stretch>
        </p:blipFill>
        <p:spPr>
          <a:xfrm>
            <a:off x="1823058" y="1299348"/>
            <a:ext cx="3675622" cy="246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8" name="2000px-Desktop_computer_clipart_-_Yellow_theme.png" descr="2000px-Desktop_computer_clipart_-_Yellow_them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1080" y="3318916"/>
            <a:ext cx="737144" cy="532587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Line"/>
          <p:cNvSpPr/>
          <p:nvPr/>
        </p:nvSpPr>
        <p:spPr>
          <a:xfrm>
            <a:off x="6846378" y="3597190"/>
            <a:ext cx="529263" cy="1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1" name="Line"/>
          <p:cNvSpPr/>
          <p:nvPr/>
        </p:nvSpPr>
        <p:spPr>
          <a:xfrm>
            <a:off x="6844397" y="6327725"/>
            <a:ext cx="1" cy="187524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2" name="Line"/>
          <p:cNvSpPr/>
          <p:nvPr/>
        </p:nvSpPr>
        <p:spPr>
          <a:xfrm>
            <a:off x="6846378" y="6506140"/>
            <a:ext cx="2814036" cy="1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3" name="Line"/>
          <p:cNvSpPr/>
          <p:nvPr/>
        </p:nvSpPr>
        <p:spPr>
          <a:xfrm flipH="1">
            <a:off x="9659230" y="3732088"/>
            <a:ext cx="1" cy="2783084"/>
          </a:xfrm>
          <a:prstGeom prst="line">
            <a:avLst/>
          </a:prstGeom>
          <a:ln w="25400">
            <a:solidFill>
              <a:srgbClr val="2AEE1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4" name="Line"/>
          <p:cNvSpPr/>
          <p:nvPr/>
        </p:nvSpPr>
        <p:spPr>
          <a:xfrm>
            <a:off x="8170222" y="3742048"/>
            <a:ext cx="1480411" cy="1"/>
          </a:xfrm>
          <a:prstGeom prst="line">
            <a:avLst/>
          </a:prstGeom>
          <a:ln w="25400">
            <a:solidFill>
              <a:srgbClr val="2AEE1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79" name="Circle"/>
          <p:cNvSpPr/>
          <p:nvPr/>
        </p:nvSpPr>
        <p:spPr>
          <a:xfrm>
            <a:off x="7521160" y="5513680"/>
            <a:ext cx="133946" cy="1339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4037162" y="4566279"/>
            <a:ext cx="3552208" cy="1754035"/>
            <a:chOff x="4037162" y="4566279"/>
            <a:chExt cx="3552208" cy="1754035"/>
          </a:xfrm>
        </p:grpSpPr>
        <p:sp>
          <p:nvSpPr>
            <p:cNvPr id="1276" name="Rectangle"/>
            <p:cNvSpPr/>
            <p:nvPr/>
          </p:nvSpPr>
          <p:spPr>
            <a:xfrm>
              <a:off x="4037162" y="4901588"/>
              <a:ext cx="2911177" cy="1418726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77" name="Line"/>
            <p:cNvSpPr/>
            <p:nvPr/>
          </p:nvSpPr>
          <p:spPr>
            <a:xfrm>
              <a:off x="6951191" y="4907190"/>
              <a:ext cx="632242" cy="67291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78" name="Line"/>
            <p:cNvSpPr/>
            <p:nvPr/>
          </p:nvSpPr>
          <p:spPr>
            <a:xfrm flipV="1">
              <a:off x="6945106" y="5581809"/>
              <a:ext cx="644264" cy="736823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80" name="Analog Simulation"/>
            <p:cNvSpPr txBox="1"/>
            <p:nvPr/>
          </p:nvSpPr>
          <p:spPr>
            <a:xfrm>
              <a:off x="4567759" y="4566279"/>
              <a:ext cx="2007635" cy="331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53585F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687" kern="0"/>
                <a:t>Analog Simulation</a:t>
              </a:r>
            </a:p>
          </p:txBody>
        </p:sp>
      </p:grpSp>
      <p:sp>
        <p:nvSpPr>
          <p:cNvPr id="1307" name="Line"/>
          <p:cNvSpPr/>
          <p:nvPr/>
        </p:nvSpPr>
        <p:spPr>
          <a:xfrm flipV="1">
            <a:off x="6854055" y="3612205"/>
            <a:ext cx="1" cy="1277668"/>
          </a:xfrm>
          <a:prstGeom prst="line">
            <a:avLst/>
          </a:prstGeom>
          <a:ln w="25400">
            <a:solidFill>
              <a:srgbClr val="2AEE1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8080795" y="3247045"/>
            <a:ext cx="2083905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250" kern="0">
                <a:solidFill>
                  <a:srgbClr val="6ADF41"/>
                </a:solidFill>
                <a:latin typeface="Helvetica"/>
                <a:cs typeface="Courier New" panose="02070309020205020404" pitchFamily="49" charset="0"/>
                <a:sym typeface="Helvetica Light"/>
              </a:rPr>
              <a:t>useQPU = True</a:t>
            </a:r>
          </a:p>
        </p:txBody>
      </p:sp>
      <p:sp>
        <p:nvSpPr>
          <p:cNvPr id="48" name="The Innsbruck Quantum Cloud"/>
          <p:cNvSpPr txBox="1">
            <a:spLocks/>
          </p:cNvSpPr>
          <p:nvPr/>
        </p:nvSpPr>
        <p:spPr>
          <a:xfrm>
            <a:off x="3550596" y="107007"/>
            <a:ext cx="8641404" cy="750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defTabSz="838616">
              <a:defRPr sz="360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800" kern="0" smtClean="0">
                <a:solidFill>
                  <a:srgbClr val="FFFFFF"/>
                </a:solidFill>
                <a:latin typeface="+mj-lt"/>
                <a:ea typeface="Fira Sans Book"/>
                <a:cs typeface="Fira Sans Book"/>
                <a:sym typeface="Fira Sans Book"/>
              </a:rPr>
              <a:t>The Innsbruck Quantum Cloud</a:t>
            </a:r>
            <a:endParaRPr lang="nl-NL" sz="2800" kern="0">
              <a:solidFill>
                <a:srgbClr val="FFFFFF"/>
              </a:solidFill>
              <a:latin typeface="+mj-lt"/>
              <a:ea typeface="Fira Sans Book"/>
              <a:cs typeface="Fira Sans Book"/>
              <a:sym typeface="Fira Sans Book"/>
            </a:endParaRPr>
          </a:p>
        </p:txBody>
      </p:sp>
      <p:pic>
        <p:nvPicPr>
          <p:cNvPr id="72" name="Afbeelding 7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76" y="1271005"/>
            <a:ext cx="5959642" cy="771467"/>
          </a:xfrm>
          <a:prstGeom prst="rect">
            <a:avLst/>
          </a:prstGeom>
        </p:spPr>
      </p:pic>
      <p:grpSp>
        <p:nvGrpSpPr>
          <p:cNvPr id="4" name="Groep 3"/>
          <p:cNvGrpSpPr/>
          <p:nvPr/>
        </p:nvGrpSpPr>
        <p:grpSpPr>
          <a:xfrm>
            <a:off x="3706837" y="2531597"/>
            <a:ext cx="921309" cy="960488"/>
            <a:chOff x="7585543" y="1032443"/>
            <a:chExt cx="1594760" cy="1662577"/>
          </a:xfrm>
        </p:grpSpPr>
        <p:sp>
          <p:nvSpPr>
            <p:cNvPr id="73" name="Line"/>
            <p:cNvSpPr/>
            <p:nvPr/>
          </p:nvSpPr>
          <p:spPr>
            <a:xfrm>
              <a:off x="7835170" y="1474095"/>
              <a:ext cx="1345133" cy="1"/>
            </a:xfrm>
            <a:prstGeom prst="line">
              <a:avLst/>
            </a:prstGeom>
            <a:ln w="127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4" name="Square"/>
            <p:cNvSpPr/>
            <p:nvPr/>
          </p:nvSpPr>
          <p:spPr>
            <a:xfrm>
              <a:off x="7837726" y="1043584"/>
              <a:ext cx="1340021" cy="1335090"/>
            </a:xfrm>
            <a:prstGeom prst="rect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75" name="Rectangle"/>
            <p:cNvSpPr/>
            <p:nvPr/>
          </p:nvSpPr>
          <p:spPr>
            <a:xfrm>
              <a:off x="7837282" y="1032443"/>
              <a:ext cx="1340908" cy="440529"/>
            </a:xfrm>
            <a:prstGeom prst="rect">
              <a:avLst/>
            </a:prstGeom>
            <a:solidFill>
              <a:srgbClr val="FC9204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7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585543" y="1646360"/>
              <a:ext cx="196454" cy="1607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409509" y="2534285"/>
              <a:ext cx="196454" cy="16073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Circle"/>
            <p:cNvSpPr/>
            <p:nvPr/>
          </p:nvSpPr>
          <p:spPr>
            <a:xfrm>
              <a:off x="8483393" y="1676205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9" name="Circle"/>
            <p:cNvSpPr/>
            <p:nvPr/>
          </p:nvSpPr>
          <p:spPr>
            <a:xfrm>
              <a:off x="8930668" y="1676205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0" name="Line"/>
            <p:cNvSpPr/>
            <p:nvPr/>
          </p:nvSpPr>
          <p:spPr>
            <a:xfrm>
              <a:off x="7835170" y="1920579"/>
              <a:ext cx="1345133" cy="1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81" name="Line"/>
            <p:cNvSpPr/>
            <p:nvPr/>
          </p:nvSpPr>
          <p:spPr>
            <a:xfrm flipV="1">
              <a:off x="8284229" y="1473082"/>
              <a:ext cx="1" cy="449304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82" name="Line"/>
            <p:cNvSpPr/>
            <p:nvPr/>
          </p:nvSpPr>
          <p:spPr>
            <a:xfrm flipV="1">
              <a:off x="8729355" y="1473082"/>
              <a:ext cx="1" cy="449304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83" name="Circle"/>
            <p:cNvSpPr/>
            <p:nvPr/>
          </p:nvSpPr>
          <p:spPr>
            <a:xfrm>
              <a:off x="8040156" y="1676205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4" name="Circle"/>
            <p:cNvSpPr/>
            <p:nvPr/>
          </p:nvSpPr>
          <p:spPr>
            <a:xfrm>
              <a:off x="8040156" y="1830586"/>
              <a:ext cx="44649" cy="44648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5" name="Circle"/>
            <p:cNvSpPr/>
            <p:nvPr/>
          </p:nvSpPr>
          <p:spPr>
            <a:xfrm>
              <a:off x="8194477" y="1675410"/>
              <a:ext cx="44648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6" name="Circle"/>
            <p:cNvSpPr/>
            <p:nvPr/>
          </p:nvSpPr>
          <p:spPr>
            <a:xfrm>
              <a:off x="7890867" y="1675410"/>
              <a:ext cx="44648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7" name="Line"/>
            <p:cNvSpPr/>
            <p:nvPr/>
          </p:nvSpPr>
          <p:spPr>
            <a:xfrm flipV="1">
              <a:off x="8139641" y="1473082"/>
              <a:ext cx="1" cy="449304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88" name="Line"/>
            <p:cNvSpPr/>
            <p:nvPr/>
          </p:nvSpPr>
          <p:spPr>
            <a:xfrm flipV="1">
              <a:off x="7988236" y="1473082"/>
              <a:ext cx="1" cy="449304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89" name="Line"/>
            <p:cNvSpPr/>
            <p:nvPr/>
          </p:nvSpPr>
          <p:spPr>
            <a:xfrm>
              <a:off x="7992149" y="1623915"/>
              <a:ext cx="145538" cy="1"/>
            </a:xfrm>
            <a:prstGeom prst="line">
              <a:avLst/>
            </a:prstGeom>
            <a:ln w="127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0" name="Line"/>
            <p:cNvSpPr/>
            <p:nvPr/>
          </p:nvSpPr>
          <p:spPr>
            <a:xfrm>
              <a:off x="7992149" y="1775719"/>
              <a:ext cx="150595" cy="1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1" name="Circle"/>
            <p:cNvSpPr/>
            <p:nvPr/>
          </p:nvSpPr>
          <p:spPr>
            <a:xfrm>
              <a:off x="8483393" y="2121895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2" name="Line"/>
            <p:cNvSpPr/>
            <p:nvPr/>
          </p:nvSpPr>
          <p:spPr>
            <a:xfrm flipV="1">
              <a:off x="8284229" y="1918772"/>
              <a:ext cx="1" cy="464344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3" name="Line"/>
            <p:cNvSpPr/>
            <p:nvPr/>
          </p:nvSpPr>
          <p:spPr>
            <a:xfrm flipV="1">
              <a:off x="8729355" y="1911253"/>
              <a:ext cx="1" cy="464344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4" name="Circle"/>
            <p:cNvSpPr/>
            <p:nvPr/>
          </p:nvSpPr>
          <p:spPr>
            <a:xfrm>
              <a:off x="8483393" y="2264706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5" name="Circle"/>
            <p:cNvSpPr/>
            <p:nvPr/>
          </p:nvSpPr>
          <p:spPr>
            <a:xfrm>
              <a:off x="8930668" y="2128620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" name="Circle"/>
            <p:cNvSpPr/>
            <p:nvPr/>
          </p:nvSpPr>
          <p:spPr>
            <a:xfrm>
              <a:off x="8040156" y="2121100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7" name="Line"/>
            <p:cNvSpPr/>
            <p:nvPr/>
          </p:nvSpPr>
          <p:spPr>
            <a:xfrm>
              <a:off x="8283376" y="2070063"/>
              <a:ext cx="448719" cy="1"/>
            </a:xfrm>
            <a:prstGeom prst="line">
              <a:avLst/>
            </a:prstGeom>
            <a:ln w="127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8" name="Line"/>
            <p:cNvSpPr/>
            <p:nvPr/>
          </p:nvSpPr>
          <p:spPr>
            <a:xfrm>
              <a:off x="8283376" y="2218173"/>
              <a:ext cx="448719" cy="1"/>
            </a:xfrm>
            <a:prstGeom prst="line">
              <a:avLst/>
            </a:prstGeom>
            <a:ln w="25400">
              <a:solidFill>
                <a:srgbClr val="53585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99" name="Circle"/>
            <p:cNvSpPr/>
            <p:nvPr/>
          </p:nvSpPr>
          <p:spPr>
            <a:xfrm>
              <a:off x="8483393" y="1228926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0" name="Rectangle"/>
            <p:cNvSpPr/>
            <p:nvPr/>
          </p:nvSpPr>
          <p:spPr>
            <a:xfrm>
              <a:off x="8285512" y="1920182"/>
              <a:ext cx="444449" cy="148009"/>
            </a:xfrm>
            <a:prstGeom prst="rect">
              <a:avLst/>
            </a:prstGeom>
            <a:solidFill>
              <a:srgbClr val="92D050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01" name="Circle"/>
            <p:cNvSpPr/>
            <p:nvPr/>
          </p:nvSpPr>
          <p:spPr>
            <a:xfrm>
              <a:off x="8485412" y="1972869"/>
              <a:ext cx="44649" cy="44649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2" name="Rectangle"/>
            <p:cNvSpPr/>
            <p:nvPr/>
          </p:nvSpPr>
          <p:spPr>
            <a:xfrm>
              <a:off x="7992701" y="1483024"/>
              <a:ext cx="145027" cy="148008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03" name="Circle"/>
            <p:cNvSpPr/>
            <p:nvPr/>
          </p:nvSpPr>
          <p:spPr>
            <a:xfrm>
              <a:off x="8038268" y="1526977"/>
              <a:ext cx="44649" cy="44648"/>
            </a:xfrm>
            <a:prstGeom prst="ellipse">
              <a:avLst/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04" name="Line"/>
          <p:cNvSpPr/>
          <p:nvPr/>
        </p:nvSpPr>
        <p:spPr>
          <a:xfrm flipH="1" flipV="1">
            <a:off x="4778520" y="2870564"/>
            <a:ext cx="2430265" cy="473863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05" name="Line"/>
          <p:cNvSpPr/>
          <p:nvPr/>
        </p:nvSpPr>
        <p:spPr>
          <a:xfrm flipH="1" flipV="1">
            <a:off x="7190013" y="2167030"/>
            <a:ext cx="154449" cy="916799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grpSp>
        <p:nvGrpSpPr>
          <p:cNvPr id="106" name="Groep 105"/>
          <p:cNvGrpSpPr/>
          <p:nvPr/>
        </p:nvGrpSpPr>
        <p:grpSpPr>
          <a:xfrm rot="10800000">
            <a:off x="2164381" y="4646784"/>
            <a:ext cx="1392952" cy="1855208"/>
            <a:chOff x="8960771" y="1235328"/>
            <a:chExt cx="1610800" cy="2145350"/>
          </a:xfrm>
        </p:grpSpPr>
        <p:grpSp>
          <p:nvGrpSpPr>
            <p:cNvPr id="107" name="Groep 106"/>
            <p:cNvGrpSpPr/>
            <p:nvPr/>
          </p:nvGrpSpPr>
          <p:grpSpPr>
            <a:xfrm>
              <a:off x="9087439" y="1235328"/>
              <a:ext cx="1357464" cy="2145350"/>
              <a:chOff x="9087439" y="1611984"/>
              <a:chExt cx="1357464" cy="1282045"/>
            </a:xfrm>
          </p:grpSpPr>
          <p:cxnSp>
            <p:nvCxnSpPr>
              <p:cNvPr id="126" name="Rechte verbindingslijn 125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Rechte verbindingslijn 126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Rechte verbindingslijn 127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Rechte verbindingslijn 128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Rechte verbindingslijn 129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Rechte verbindingslijn 130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Rechte verbindingslijn 131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Ovaal 107"/>
            <p:cNvSpPr/>
            <p:nvPr/>
          </p:nvSpPr>
          <p:spPr>
            <a:xfrm>
              <a:off x="8981811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9" name="Ovaal 108"/>
            <p:cNvSpPr/>
            <p:nvPr/>
          </p:nvSpPr>
          <p:spPr>
            <a:xfrm>
              <a:off x="9212949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Ovaal 109"/>
            <p:cNvSpPr/>
            <p:nvPr/>
          </p:nvSpPr>
          <p:spPr>
            <a:xfrm>
              <a:off x="10117925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1" name="Ovaal 110"/>
            <p:cNvSpPr/>
            <p:nvPr/>
          </p:nvSpPr>
          <p:spPr>
            <a:xfrm>
              <a:off x="10349063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2" name="Afgeronde rechthoek 111"/>
            <p:cNvSpPr/>
            <p:nvPr/>
          </p:nvSpPr>
          <p:spPr>
            <a:xfrm>
              <a:off x="9505659" y="3022459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Afgeronde rechthoek 112"/>
            <p:cNvSpPr/>
            <p:nvPr/>
          </p:nvSpPr>
          <p:spPr>
            <a:xfrm>
              <a:off x="8960771" y="2701948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Ovaal 113"/>
            <p:cNvSpPr/>
            <p:nvPr/>
          </p:nvSpPr>
          <p:spPr>
            <a:xfrm>
              <a:off x="8992331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5" name="Ovaal 114"/>
            <p:cNvSpPr/>
            <p:nvPr/>
          </p:nvSpPr>
          <p:spPr>
            <a:xfrm>
              <a:off x="9223469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6" name="Ovaal 115"/>
            <p:cNvSpPr/>
            <p:nvPr/>
          </p:nvSpPr>
          <p:spPr>
            <a:xfrm>
              <a:off x="10128445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7" name="Ovaal 116"/>
            <p:cNvSpPr/>
            <p:nvPr/>
          </p:nvSpPr>
          <p:spPr>
            <a:xfrm>
              <a:off x="10359583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8" name="Afgeronde rechthoek 117"/>
            <p:cNvSpPr/>
            <p:nvPr/>
          </p:nvSpPr>
          <p:spPr>
            <a:xfrm>
              <a:off x="9516179" y="2368273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9" name="Afgeronde rechthoek 118"/>
            <p:cNvSpPr/>
            <p:nvPr/>
          </p:nvSpPr>
          <p:spPr>
            <a:xfrm>
              <a:off x="8971291" y="2047762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0" name="Ovaal 119"/>
            <p:cNvSpPr/>
            <p:nvPr/>
          </p:nvSpPr>
          <p:spPr>
            <a:xfrm>
              <a:off x="9002851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1" name="Ovaal 120"/>
            <p:cNvSpPr/>
            <p:nvPr/>
          </p:nvSpPr>
          <p:spPr>
            <a:xfrm>
              <a:off x="9233989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2" name="Ovaal 121"/>
            <p:cNvSpPr/>
            <p:nvPr/>
          </p:nvSpPr>
          <p:spPr>
            <a:xfrm>
              <a:off x="10138965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3" name="Ovaal 122"/>
            <p:cNvSpPr/>
            <p:nvPr/>
          </p:nvSpPr>
          <p:spPr>
            <a:xfrm>
              <a:off x="10370103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4" name="Afgeronde rechthoek 123"/>
            <p:cNvSpPr/>
            <p:nvPr/>
          </p:nvSpPr>
          <p:spPr>
            <a:xfrm>
              <a:off x="9526699" y="1714087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5" name="Afgeronde rechthoek 124"/>
            <p:cNvSpPr/>
            <p:nvPr/>
          </p:nvSpPr>
          <p:spPr>
            <a:xfrm>
              <a:off x="8981811" y="1393576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33" name="Groep 132"/>
          <p:cNvGrpSpPr/>
          <p:nvPr/>
        </p:nvGrpSpPr>
        <p:grpSpPr>
          <a:xfrm>
            <a:off x="4539424" y="4956556"/>
            <a:ext cx="1828924" cy="1196235"/>
            <a:chOff x="6465937" y="1662872"/>
            <a:chExt cx="1828924" cy="1196235"/>
          </a:xfrm>
        </p:grpSpPr>
        <p:pic>
          <p:nvPicPr>
            <p:cNvPr id="13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683423" y="2332244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5" name="Groep 134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136" name="Groep 135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145" name="Ovaal 144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6" name="Ovaal 145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7" name="Ovaal 146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8" name="Ovaal 147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9" name="Ovaal 148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0" name="Ovaal 149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1" name="Ovaal 150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7" name="Groep 136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138" name="Ovaal 137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9" name="Ovaal 138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0" name="Ovaal 139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1" name="Ovaal 140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2" name="Ovaal 141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3" name="Ovaal 142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4" name="Ovaal 143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5794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" grpId="0" animBg="1"/>
      <p:bldP spid="1271" grpId="0" animBg="1"/>
      <p:bldP spid="1272" grpId="0" animBg="1"/>
      <p:bldP spid="1273" grpId="0" animBg="1"/>
      <p:bldP spid="1274" grpId="0" animBg="1"/>
      <p:bldP spid="1307" grpId="0" animBg="1"/>
      <p:bldP spid="2" grpId="0"/>
      <p:bldP spid="104" grpId="0" animBg="1"/>
      <p:bldP spid="10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4" y="1521221"/>
            <a:ext cx="8090111" cy="4443069"/>
          </a:xfrm>
          <a:prstGeom prst="rect">
            <a:avLst/>
          </a:prstGeom>
        </p:spPr>
      </p:pic>
      <p:sp>
        <p:nvSpPr>
          <p:cNvPr id="99" name="Quantum Simulation"/>
          <p:cNvSpPr/>
          <p:nvPr/>
        </p:nvSpPr>
        <p:spPr>
          <a:xfrm>
            <a:off x="4685121" y="199110"/>
            <a:ext cx="365258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20 ion optimisation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7" y="1540075"/>
            <a:ext cx="7886870" cy="43301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0" y="1511794"/>
            <a:ext cx="7903807" cy="4335803"/>
          </a:xfrm>
          <a:prstGeom prst="rect">
            <a:avLst/>
          </a:prstGeom>
        </p:spPr>
      </p:pic>
      <p:sp>
        <p:nvSpPr>
          <p:cNvPr id="103" name="Quantum Simulation"/>
          <p:cNvSpPr/>
          <p:nvPr/>
        </p:nvSpPr>
        <p:spPr>
          <a:xfrm>
            <a:off x="9183279" y="228538"/>
            <a:ext cx="2722776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00F457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useQPU = True</a:t>
            </a:r>
            <a:endParaRPr sz="2531" kern="0">
              <a:solidFill>
                <a:srgbClr val="00F457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 flipH="1">
            <a:off x="1658630" y="5033914"/>
            <a:ext cx="6664751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echte verbindingslijn 105"/>
          <p:cNvCxnSpPr/>
          <p:nvPr/>
        </p:nvCxnSpPr>
        <p:spPr>
          <a:xfrm flipH="1">
            <a:off x="1658630" y="4139939"/>
            <a:ext cx="6664751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Global optimisation problem with many local minima"/>
          <p:cNvSpPr txBox="1"/>
          <p:nvPr/>
        </p:nvSpPr>
        <p:spPr>
          <a:xfrm>
            <a:off x="8916481" y="1417052"/>
            <a:ext cx="3275519" cy="162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marL="0" indent="0" defTabSz="410751" hangingPunct="0">
              <a:buNone/>
            </a:pPr>
            <a:r>
              <a:rPr lang="nl-NL" sz="1687" kern="0" smtClean="0"/>
              <a:t>Quantum Circuit: </a:t>
            </a:r>
          </a:p>
          <a:p>
            <a:pPr marL="0" indent="0" defTabSz="410751" hangingPunct="0">
              <a:buNone/>
            </a:pPr>
            <a:r>
              <a:rPr lang="nl-NL" sz="1687" kern="0" smtClean="0"/>
              <a:t>  - 3 entanglers</a:t>
            </a:r>
          </a:p>
          <a:p>
            <a:pPr marL="0" indent="0" defTabSz="410751" hangingPunct="0">
              <a:buNone/>
            </a:pPr>
            <a:r>
              <a:rPr lang="nl-NL" sz="1687" kern="0" smtClean="0"/>
              <a:t>  - 3 x single particle rotations</a:t>
            </a:r>
          </a:p>
          <a:p>
            <a:pPr marL="0" indent="0" defTabSz="410751" hangingPunct="0">
              <a:buNone/>
            </a:pPr>
            <a:r>
              <a:rPr lang="nl-NL" sz="1687" kern="0"/>
              <a:t> </a:t>
            </a:r>
            <a:r>
              <a:rPr lang="nl-NL" sz="1687" kern="0" smtClean="0"/>
              <a:t> - use bulk symmetry </a:t>
            </a:r>
          </a:p>
          <a:p>
            <a:pPr marL="0" indent="0" defTabSz="410751" hangingPunct="0">
              <a:buNone/>
            </a:pPr>
            <a:r>
              <a:rPr lang="nl-NL" sz="1687" kern="0"/>
              <a:t> </a:t>
            </a:r>
            <a:r>
              <a:rPr lang="nl-NL" sz="1687" kern="0" smtClean="0"/>
              <a:t>   on 12 central ions</a:t>
            </a:r>
            <a:endParaRPr sz="1687" kern="0"/>
          </a:p>
        </p:txBody>
      </p:sp>
      <p:sp>
        <p:nvSpPr>
          <p:cNvPr id="108" name="Global optimisation problem with many local minima"/>
          <p:cNvSpPr txBox="1"/>
          <p:nvPr/>
        </p:nvSpPr>
        <p:spPr>
          <a:xfrm>
            <a:off x="8916481" y="5486536"/>
            <a:ext cx="2951261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marL="0" indent="0" defTabSz="410751" hangingPunct="0">
              <a:buNone/>
            </a:pPr>
            <a:r>
              <a:rPr lang="nl-NL" sz="1687" kern="0" smtClean="0">
                <a:sym typeface="Wingdings" panose="05000000000000000000" pitchFamily="2" charset="2"/>
              </a:rPr>
              <a:t> </a:t>
            </a:r>
            <a:r>
              <a:rPr lang="nl-NL" sz="1687" kern="0" smtClean="0"/>
              <a:t>15 variational parameters</a:t>
            </a:r>
            <a:endParaRPr sz="1687" kern="0"/>
          </a:p>
        </p:txBody>
      </p:sp>
      <p:grpSp>
        <p:nvGrpSpPr>
          <p:cNvPr id="19" name="Groep 18"/>
          <p:cNvGrpSpPr/>
          <p:nvPr/>
        </p:nvGrpSpPr>
        <p:grpSpPr>
          <a:xfrm rot="10800000">
            <a:off x="9183279" y="3217657"/>
            <a:ext cx="1610800" cy="2145350"/>
            <a:chOff x="8960771" y="1235328"/>
            <a:chExt cx="1610800" cy="2145350"/>
          </a:xfrm>
        </p:grpSpPr>
        <p:grpSp>
          <p:nvGrpSpPr>
            <p:cNvPr id="18" name="Groep 17"/>
            <p:cNvGrpSpPr/>
            <p:nvPr/>
          </p:nvGrpSpPr>
          <p:grpSpPr>
            <a:xfrm>
              <a:off x="9087439" y="1235328"/>
              <a:ext cx="1357464" cy="2145350"/>
              <a:chOff x="9087439" y="1611984"/>
              <a:chExt cx="1357464" cy="1282045"/>
            </a:xfrm>
          </p:grpSpPr>
          <p:cxnSp>
            <p:nvCxnSpPr>
              <p:cNvPr id="8" name="Rechte verbindingslijn 7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Rechte verbindingslijn 110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Rechte verbindingslijn 111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Rechte verbindingslijn 112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Rechte verbindingslijn 113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Rechte verbindingslijn 114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Rechte verbindingslijn 115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al 8"/>
            <p:cNvSpPr/>
            <p:nvPr/>
          </p:nvSpPr>
          <p:spPr>
            <a:xfrm>
              <a:off x="8981811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8" name="Ovaal 117"/>
            <p:cNvSpPr/>
            <p:nvPr/>
          </p:nvSpPr>
          <p:spPr>
            <a:xfrm>
              <a:off x="9212949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9" name="Ovaal 118"/>
            <p:cNvSpPr/>
            <p:nvPr/>
          </p:nvSpPr>
          <p:spPr>
            <a:xfrm>
              <a:off x="10117925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0" name="Ovaal 119"/>
            <p:cNvSpPr/>
            <p:nvPr/>
          </p:nvSpPr>
          <p:spPr>
            <a:xfrm>
              <a:off x="10349063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Afgeronde rechthoek 9"/>
            <p:cNvSpPr/>
            <p:nvPr/>
          </p:nvSpPr>
          <p:spPr>
            <a:xfrm>
              <a:off x="9505659" y="3022459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2" name="Afgeronde rechthoek 121"/>
            <p:cNvSpPr/>
            <p:nvPr/>
          </p:nvSpPr>
          <p:spPr>
            <a:xfrm>
              <a:off x="8960771" y="2701948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3" name="Ovaal 122"/>
            <p:cNvSpPr/>
            <p:nvPr/>
          </p:nvSpPr>
          <p:spPr>
            <a:xfrm>
              <a:off x="8992331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4" name="Ovaal 123"/>
            <p:cNvSpPr/>
            <p:nvPr/>
          </p:nvSpPr>
          <p:spPr>
            <a:xfrm>
              <a:off x="9223469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5" name="Ovaal 124"/>
            <p:cNvSpPr/>
            <p:nvPr/>
          </p:nvSpPr>
          <p:spPr>
            <a:xfrm>
              <a:off x="10128445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6" name="Ovaal 125"/>
            <p:cNvSpPr/>
            <p:nvPr/>
          </p:nvSpPr>
          <p:spPr>
            <a:xfrm>
              <a:off x="10359583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7" name="Afgeronde rechthoek 126"/>
            <p:cNvSpPr/>
            <p:nvPr/>
          </p:nvSpPr>
          <p:spPr>
            <a:xfrm>
              <a:off x="9516179" y="2368273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8" name="Afgeronde rechthoek 127"/>
            <p:cNvSpPr/>
            <p:nvPr/>
          </p:nvSpPr>
          <p:spPr>
            <a:xfrm>
              <a:off x="8971291" y="2047762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9" name="Ovaal 128"/>
            <p:cNvSpPr/>
            <p:nvPr/>
          </p:nvSpPr>
          <p:spPr>
            <a:xfrm>
              <a:off x="9002851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0" name="Ovaal 129"/>
            <p:cNvSpPr/>
            <p:nvPr/>
          </p:nvSpPr>
          <p:spPr>
            <a:xfrm>
              <a:off x="9233989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1" name="Ovaal 130"/>
            <p:cNvSpPr/>
            <p:nvPr/>
          </p:nvSpPr>
          <p:spPr>
            <a:xfrm>
              <a:off x="10138965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2" name="Ovaal 131"/>
            <p:cNvSpPr/>
            <p:nvPr/>
          </p:nvSpPr>
          <p:spPr>
            <a:xfrm>
              <a:off x="10370103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3" name="Afgeronde rechthoek 132"/>
            <p:cNvSpPr/>
            <p:nvPr/>
          </p:nvSpPr>
          <p:spPr>
            <a:xfrm>
              <a:off x="9526699" y="1714087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4" name="Afgeronde rechthoek 133"/>
            <p:cNvSpPr/>
            <p:nvPr/>
          </p:nvSpPr>
          <p:spPr>
            <a:xfrm>
              <a:off x="8981811" y="1393576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9" name="Tekstvak 38"/>
          <p:cNvSpPr txBox="1"/>
          <p:nvPr/>
        </p:nvSpPr>
        <p:spPr>
          <a:xfrm>
            <a:off x="47265" y="6432883"/>
            <a:ext cx="12144735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mtClean="0">
                <a:solidFill>
                  <a:schemeClr val="accent5"/>
                </a:solidFill>
              </a:rPr>
              <a:t>C. Kokail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C. Maier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</a:t>
            </a:r>
            <a:r>
              <a:rPr lang="nl-NL" b="1" smtClean="0">
                <a:solidFill>
                  <a:schemeClr val="accent5"/>
                </a:solidFill>
              </a:rPr>
              <a:t>RvB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T. Brydges, M. Joshi, P. Jurcevic, C. Muschik, P. Silvi, R. Blatt, C.F. Roos, P. Zoller,  </a:t>
            </a:r>
            <a:r>
              <a:rPr lang="nl-NL" b="1" smtClean="0">
                <a:solidFill>
                  <a:schemeClr val="accent5"/>
                </a:solidFill>
              </a:rPr>
              <a:t>Nature 569, 355 (2019)</a:t>
            </a:r>
            <a:endParaRPr lang="nl-NL" b="1" kern="0">
              <a:solidFill>
                <a:schemeClr val="accent5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15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3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1" y="1310933"/>
            <a:ext cx="4634947" cy="5025648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19" y="1320360"/>
            <a:ext cx="4579301" cy="4998591"/>
          </a:xfrm>
          <a:prstGeom prst="rect">
            <a:avLst/>
          </a:prstGeom>
        </p:spPr>
      </p:pic>
      <p:sp>
        <p:nvSpPr>
          <p:cNvPr id="2246" name="Quantum phase transition  from CP-ordered to a disordered phase as a function of the bare mass"/>
          <p:cNvSpPr txBox="1"/>
          <p:nvPr/>
        </p:nvSpPr>
        <p:spPr>
          <a:xfrm>
            <a:off x="915029" y="5110972"/>
            <a:ext cx="5520277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defRPr sz="2200"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547" kern="0" smtClean="0">
                <a:latin typeface="Fira Sans Light"/>
                <a:ea typeface="Fira Sans Light"/>
                <a:cs typeface="Fira Sans Light"/>
                <a:sym typeface="Fira Sans Light"/>
              </a:rPr>
              <a:t>Measure Renyi entropies:</a:t>
            </a:r>
          </a:p>
          <a:p>
            <a:pPr defTabSz="410751" hangingPunct="0">
              <a:defRPr sz="2200"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547" kern="0" smtClea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T. Brydges, A. Elben et al., </a:t>
            </a:r>
            <a:r>
              <a:rPr lang="nl-NL" sz="1547" ker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Science </a:t>
            </a:r>
            <a:r>
              <a:rPr lang="nl-NL" sz="1547" b="1" ker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364</a:t>
            </a:r>
            <a:r>
              <a:rPr lang="nl-NL" sz="1547" ker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, 260–263 (2019).</a:t>
            </a:r>
            <a:endParaRPr lang="nl-NL" sz="1547" kern="0" smtClean="0">
              <a:solidFill>
                <a:schemeClr val="accent2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defTabSz="410751" hangingPunct="0">
              <a:defRPr sz="2200"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547" kern="0" smtClea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A. Elben, B. Vermersch et al., PRL </a:t>
            </a:r>
            <a:r>
              <a:rPr lang="nl-NL" sz="1547" b="1" kern="0" smtClea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120</a:t>
            </a:r>
            <a:r>
              <a:rPr lang="nl-NL" sz="1547" kern="0" smtClea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, 050406 (2018)</a:t>
            </a:r>
            <a:endParaRPr sz="1547" kern="0">
              <a:solidFill>
                <a:schemeClr val="accent2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247" name="Order Parameter : Charge correlation function"/>
          <p:cNvSpPr txBox="1"/>
          <p:nvPr/>
        </p:nvSpPr>
        <p:spPr>
          <a:xfrm>
            <a:off x="1512713" y="3349450"/>
            <a:ext cx="4183208" cy="31021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200">
                <a:solidFill>
                  <a:srgbClr val="063133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sz="1547" kern="0"/>
              <a:t>Order Parameter : Charge correlation function</a:t>
            </a:r>
          </a:p>
        </p:txBody>
      </p:sp>
      <p:sp>
        <p:nvSpPr>
          <p:cNvPr id="2248" name="Rectangle"/>
          <p:cNvSpPr/>
          <p:nvPr/>
        </p:nvSpPr>
        <p:spPr>
          <a:xfrm>
            <a:off x="1514330" y="3648187"/>
            <a:ext cx="4179973" cy="794743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5251" y="2207099"/>
            <a:ext cx="169665" cy="98227"/>
          </a:xfrm>
          <a:prstGeom prst="rect">
            <a:avLst/>
          </a:prstGeom>
          <a:ln w="12700">
            <a:miter lim="400000"/>
          </a:ln>
        </p:spPr>
      </p:pic>
      <p:sp>
        <p:nvSpPr>
          <p:cNvPr id="2251" name="Line"/>
          <p:cNvSpPr/>
          <p:nvPr/>
        </p:nvSpPr>
        <p:spPr>
          <a:xfrm>
            <a:off x="1484897" y="2878479"/>
            <a:ext cx="4488515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252" name="Circle"/>
          <p:cNvSpPr/>
          <p:nvPr/>
        </p:nvSpPr>
        <p:spPr>
          <a:xfrm>
            <a:off x="1804440" y="2825898"/>
            <a:ext cx="35719" cy="357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53" name="Circle"/>
          <p:cNvSpPr/>
          <p:nvPr/>
        </p:nvSpPr>
        <p:spPr>
          <a:xfrm>
            <a:off x="2289143" y="2789183"/>
            <a:ext cx="178594" cy="1785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54" name="Circle"/>
          <p:cNvSpPr/>
          <p:nvPr/>
        </p:nvSpPr>
        <p:spPr>
          <a:xfrm>
            <a:off x="3853393" y="2789183"/>
            <a:ext cx="178594" cy="1785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55" name="Circle"/>
          <p:cNvSpPr/>
          <p:nvPr/>
        </p:nvSpPr>
        <p:spPr>
          <a:xfrm>
            <a:off x="4374810" y="2789183"/>
            <a:ext cx="178594" cy="1785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56" name="Circle"/>
          <p:cNvSpPr/>
          <p:nvPr/>
        </p:nvSpPr>
        <p:spPr>
          <a:xfrm>
            <a:off x="4896226" y="2789183"/>
            <a:ext cx="178594" cy="1785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57" name="Circle"/>
          <p:cNvSpPr/>
          <p:nvPr/>
        </p:nvSpPr>
        <p:spPr>
          <a:xfrm>
            <a:off x="5454358" y="2825898"/>
            <a:ext cx="35719" cy="3571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2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54331" y="2482714"/>
            <a:ext cx="205384" cy="17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7164" y="2482714"/>
            <a:ext cx="205384" cy="17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18581" y="2527362"/>
            <a:ext cx="205384" cy="133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04248" y="2527362"/>
            <a:ext cx="205384" cy="133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1467" y="2527362"/>
            <a:ext cx="133946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75717" y="2527362"/>
            <a:ext cx="133946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97134" y="2518432"/>
            <a:ext cx="133946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18550" y="2527362"/>
            <a:ext cx="133946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18465" y="2693429"/>
            <a:ext cx="178594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23374" y="2671105"/>
            <a:ext cx="223243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545884" y="2671105"/>
            <a:ext cx="223243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59820" y="2671105"/>
            <a:ext cx="223243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84252" y="2671105"/>
            <a:ext cx="232173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1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115079" y="2671105"/>
            <a:ext cx="223243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2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629628" y="2671105"/>
            <a:ext cx="223243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3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170338" y="2671105"/>
            <a:ext cx="232173" cy="18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66074" y="2693429"/>
            <a:ext cx="178594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5" name="blueball.pdf" descr="blueball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54331" y="2775788"/>
            <a:ext cx="205384" cy="2053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8" name="Group"/>
          <p:cNvGrpSpPr/>
          <p:nvPr/>
        </p:nvGrpSpPr>
        <p:grpSpPr>
          <a:xfrm>
            <a:off x="2797165" y="2775788"/>
            <a:ext cx="722335" cy="205384"/>
            <a:chOff x="0" y="0"/>
            <a:chExt cx="1027320" cy="292100"/>
          </a:xfrm>
        </p:grpSpPr>
        <p:pic>
          <p:nvPicPr>
            <p:cNvPr id="2276" name="blueball.pdf" descr="blueball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292100" cy="29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7" name="redball.pdf" descr="redball.pdf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735220" y="0"/>
              <a:ext cx="292101" cy="29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9" name="redball.pdf" descr="redball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404248" y="2775788"/>
            <a:ext cx="205384" cy="20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0" name="Image" descr="Image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803855" y="3804456"/>
            <a:ext cx="3500438" cy="52685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Rechthoek 44"/>
          <p:cNvSpPr/>
          <p:nvPr/>
        </p:nvSpPr>
        <p:spPr>
          <a:xfrm rot="16200000">
            <a:off x="5582354" y="3690984"/>
            <a:ext cx="774318" cy="4833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6" name="Rechthoek 45"/>
          <p:cNvSpPr/>
          <p:nvPr/>
        </p:nvSpPr>
        <p:spPr>
          <a:xfrm rot="16200000">
            <a:off x="5937522" y="1723383"/>
            <a:ext cx="774318" cy="4833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0" name="Groep 49"/>
          <p:cNvGrpSpPr/>
          <p:nvPr/>
        </p:nvGrpSpPr>
        <p:grpSpPr>
          <a:xfrm>
            <a:off x="6298726" y="3691723"/>
            <a:ext cx="4626940" cy="2671473"/>
            <a:chOff x="6298726" y="3691723"/>
            <a:chExt cx="4626940" cy="2671473"/>
          </a:xfrm>
        </p:grpSpPr>
        <p:sp>
          <p:nvSpPr>
            <p:cNvPr id="51" name="Rechthoek 50"/>
            <p:cNvSpPr/>
            <p:nvPr/>
          </p:nvSpPr>
          <p:spPr>
            <a:xfrm>
              <a:off x="6298726" y="3715946"/>
              <a:ext cx="4626940" cy="264725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838616" hangingPunct="0"/>
              <a:endParaRPr lang="nl-NL"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2" name="Quantum Circuit used for the numerical simulation of the experiment:"/>
            <p:cNvSpPr txBox="1"/>
            <p:nvPr/>
          </p:nvSpPr>
          <p:spPr>
            <a:xfrm>
              <a:off x="8629394" y="3691723"/>
              <a:ext cx="947721" cy="310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defTabSz="410751" hangingPunct="0">
                <a:defRPr sz="2200">
                  <a:latin typeface="Fira Sans Light"/>
                  <a:ea typeface="Fira Sans Light"/>
                  <a:cs typeface="Fira Sans Light"/>
                  <a:sym typeface="Fira Sans Light"/>
                </a:defRPr>
              </a:pPr>
              <a:r>
                <a:rPr lang="nl-NL" sz="1547" kern="0">
                  <a:latin typeface="Fira Sans Light"/>
                  <a:ea typeface="Fira Sans Light"/>
                  <a:cs typeface="Fira Sans Light"/>
                  <a:sym typeface="Fira Sans Light"/>
                </a:rPr>
                <a:t>m</a:t>
              </a:r>
              <a:r>
                <a:rPr lang="nl-NL" sz="1547" kern="0" smtClean="0">
                  <a:latin typeface="Fira Sans Light"/>
                  <a:ea typeface="Fira Sans Light"/>
                  <a:cs typeface="Fira Sans Light"/>
                  <a:sym typeface="Fira Sans Light"/>
                </a:rPr>
                <a:t>ass m</a:t>
              </a:r>
              <a:endParaRPr sz="1547" kern="0">
                <a:latin typeface="Fira Sans Light"/>
                <a:ea typeface="Fira Sans Light"/>
                <a:cs typeface="Fira Sans Light"/>
                <a:sym typeface="Fira Sans Light"/>
              </a:endParaRPr>
            </a:p>
          </p:txBody>
        </p:sp>
      </p:grpSp>
      <p:sp>
        <p:nvSpPr>
          <p:cNvPr id="53" name="Quantum Simulation"/>
          <p:cNvSpPr/>
          <p:nvPr/>
        </p:nvSpPr>
        <p:spPr>
          <a:xfrm>
            <a:off x="1484897" y="199110"/>
            <a:ext cx="6852813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 fontScale="92500"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Variationally observing a phase transition (8 ions)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54" name="Quantum Simulation"/>
          <p:cNvSpPr/>
          <p:nvPr/>
        </p:nvSpPr>
        <p:spPr>
          <a:xfrm>
            <a:off x="9277547" y="198852"/>
            <a:ext cx="2722776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00F457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useQPU = True</a:t>
            </a:r>
            <a:endParaRPr sz="2531" kern="0">
              <a:solidFill>
                <a:srgbClr val="00F457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55" name="Quantum phase transition  from CP-ordered to a disordered phase as a function of the bare mass"/>
          <p:cNvSpPr txBox="1"/>
          <p:nvPr/>
        </p:nvSpPr>
        <p:spPr>
          <a:xfrm>
            <a:off x="1675926" y="1615888"/>
            <a:ext cx="3764886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sz="2200"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sz="1547" kern="0">
                <a:solidFill>
                  <a:schemeClr val="accent2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Quantum phase transition</a:t>
            </a:r>
            <a:r>
              <a:rPr sz="1547" kern="0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 </a:t>
            </a:r>
            <a:r>
              <a:rPr sz="1547" kern="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from CP-ordered to a disordered phase as a function of the bare mass  </a:t>
            </a:r>
          </a:p>
        </p:txBody>
      </p:sp>
      <p:sp>
        <p:nvSpPr>
          <p:cNvPr id="56" name="Tekstvak 55"/>
          <p:cNvSpPr txBox="1"/>
          <p:nvPr/>
        </p:nvSpPr>
        <p:spPr>
          <a:xfrm>
            <a:off x="9447028" y="855109"/>
            <a:ext cx="2232985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kern="0" smtClean="0">
                <a:latin typeface="Helvetica"/>
                <a:cs typeface="Courier New" panose="02070309020205020404" pitchFamily="49" charset="0"/>
                <a:sym typeface="Helvetica Light"/>
              </a:rPr>
              <a:t> ( th. fidelities ~95% )</a:t>
            </a:r>
            <a:endParaRPr lang="nl-NL" kern="0">
              <a:latin typeface="Helvetica"/>
              <a:cs typeface="Courier New" panose="02070309020205020404" pitchFamily="49" charset="0"/>
              <a:sym typeface="Helvetica Light"/>
            </a:endParaRPr>
          </a:p>
        </p:txBody>
      </p:sp>
      <p:sp>
        <p:nvSpPr>
          <p:cNvPr id="48" name="Tekstvak 47"/>
          <p:cNvSpPr txBox="1"/>
          <p:nvPr/>
        </p:nvSpPr>
        <p:spPr>
          <a:xfrm>
            <a:off x="47265" y="6432883"/>
            <a:ext cx="12144735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mtClean="0">
                <a:solidFill>
                  <a:schemeClr val="accent5"/>
                </a:solidFill>
              </a:rPr>
              <a:t>C. Kokail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C. Maier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</a:t>
            </a:r>
            <a:r>
              <a:rPr lang="nl-NL" b="1" smtClean="0">
                <a:solidFill>
                  <a:schemeClr val="accent5"/>
                </a:solidFill>
              </a:rPr>
              <a:t>RvB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T. Brydges, M. Joshi, P. Jurcevic, C. Muschik, P. Silvi, R. Blatt, C.F. Roos, P. Zoller,  </a:t>
            </a:r>
            <a:r>
              <a:rPr lang="nl-NL" b="1" smtClean="0">
                <a:solidFill>
                  <a:schemeClr val="accent5"/>
                </a:solidFill>
              </a:rPr>
              <a:t>Nature 569, 355 (2019)</a:t>
            </a:r>
            <a:endParaRPr lang="nl-NL" b="1" kern="0">
              <a:solidFill>
                <a:schemeClr val="accent5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049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6" grpId="0" animBg="1"/>
      <p:bldP spid="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9184850" y="114689"/>
            <a:ext cx="2845324" cy="867266"/>
          </a:xfrm>
          <a:prstGeom prst="roundRect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Quantum Simulation"/>
          <p:cNvSpPr/>
          <p:nvPr/>
        </p:nvSpPr>
        <p:spPr>
          <a:xfrm>
            <a:off x="9183279" y="228538"/>
            <a:ext cx="284532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6325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useQPU = False</a:t>
            </a:r>
            <a:endParaRPr sz="2531" kern="0">
              <a:solidFill>
                <a:srgbClr val="FF6325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99" name="Quantum Simulation"/>
          <p:cNvSpPr/>
          <p:nvPr/>
        </p:nvSpPr>
        <p:spPr>
          <a:xfrm>
            <a:off x="4685121" y="199110"/>
            <a:ext cx="365258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20 ion optimisation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830392" y="1647235"/>
            <a:ext cx="2051845" cy="418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250" kern="0" smtClean="0">
                <a:latin typeface="Helvetica"/>
                <a:cs typeface="Courier New" panose="02070309020205020404" pitchFamily="49" charset="0"/>
                <a:sym typeface="Helvetica Light"/>
              </a:rPr>
              <a:t>Reached ~85%</a:t>
            </a:r>
            <a:endParaRPr lang="nl-NL" sz="2250" kern="0">
              <a:latin typeface="Helvetica"/>
              <a:cs typeface="Courier New" panose="02070309020205020404" pitchFamily="49" charset="0"/>
              <a:sym typeface="Helvetica Light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9164425" y="94267"/>
            <a:ext cx="2845324" cy="867266"/>
          </a:xfrm>
          <a:prstGeom prst="roundRect">
            <a:avLst/>
          </a:prstGeom>
          <a:noFill/>
          <a:ln w="57150">
            <a:solidFill>
              <a:srgbClr val="FF63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7" y="2065619"/>
            <a:ext cx="9135373" cy="395002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7265" y="6432883"/>
            <a:ext cx="12144735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mtClean="0">
                <a:solidFill>
                  <a:schemeClr val="accent5"/>
                </a:solidFill>
              </a:rPr>
              <a:t>C. Kokail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C. Maier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</a:t>
            </a:r>
            <a:r>
              <a:rPr lang="nl-NL" b="1" smtClean="0">
                <a:solidFill>
                  <a:schemeClr val="accent5"/>
                </a:solidFill>
              </a:rPr>
              <a:t>RvB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T. Brydges, M. Joshi, P. Jurcevic, C. Muschik, P. Silvi, R. Blatt, C.F. Roos, P. Zoller,  </a:t>
            </a:r>
            <a:r>
              <a:rPr lang="nl-NL" b="1" smtClean="0">
                <a:solidFill>
                  <a:schemeClr val="accent5"/>
                </a:solidFill>
              </a:rPr>
              <a:t>Nature 569, 355 (2019)</a:t>
            </a:r>
            <a:endParaRPr lang="nl-NL" b="1" kern="0">
              <a:solidFill>
                <a:schemeClr val="accent5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618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2158695" y="187029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Quantum simulation platforms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2209" name="3) Theoretical Outlook"/>
          <p:cNvSpPr txBox="1"/>
          <p:nvPr/>
        </p:nvSpPr>
        <p:spPr>
          <a:xfrm>
            <a:off x="2152681" y="4592084"/>
            <a:ext cx="816825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2250" kern="0"/>
              <a:t>4</a:t>
            </a:r>
            <a:r>
              <a:rPr sz="2250" kern="0" smtClean="0"/>
              <a:t>) </a:t>
            </a:r>
            <a:r>
              <a:rPr lang="nl-NL" sz="2250" kern="0" smtClean="0"/>
              <a:t>Summary &amp; Outlook</a:t>
            </a:r>
            <a:endParaRPr sz="2250" kern="0"/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Outline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0" name="The Idea of Variational Quantum Simulation…"/>
          <p:cNvSpPr txBox="1"/>
          <p:nvPr/>
        </p:nvSpPr>
        <p:spPr>
          <a:xfrm>
            <a:off x="2782944" y="232072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Optical lattices, Rydberg tweezers, ion traps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" name="The Idea of Variational Quantum Simulation…"/>
          <p:cNvSpPr txBox="1"/>
          <p:nvPr/>
        </p:nvSpPr>
        <p:spPr>
          <a:xfrm>
            <a:off x="2152681" y="3074158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 startAt="2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FF6325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Variational ground States with 20 ions</a:t>
            </a:r>
            <a:endParaRPr lang="en-US" sz="2250" kern="0">
              <a:solidFill>
                <a:srgbClr val="FF6325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9" name="The Idea of Variational Quantum Simulation…"/>
          <p:cNvSpPr txBox="1"/>
          <p:nvPr/>
        </p:nvSpPr>
        <p:spPr>
          <a:xfrm>
            <a:off x="2146667" y="3806078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3)  Verification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583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18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21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44" name="Afbeelding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81" y="2102258"/>
            <a:ext cx="1313326" cy="742023"/>
          </a:xfrm>
          <a:prstGeom prst="rect">
            <a:avLst/>
          </a:prstGeom>
        </p:spPr>
      </p:pic>
      <p:pic>
        <p:nvPicPr>
          <p:cNvPr id="48" name="Afbeelding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57" y="3180176"/>
            <a:ext cx="2130588" cy="398934"/>
          </a:xfrm>
          <a:prstGeom prst="rect">
            <a:avLst/>
          </a:prstGeom>
        </p:spPr>
      </p:pic>
      <p:pic>
        <p:nvPicPr>
          <p:cNvPr id="49" name="Picture 1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91" y="1437874"/>
            <a:ext cx="1054946" cy="14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Afbeelding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sp>
        <p:nvSpPr>
          <p:cNvPr id="53" name="R. Blatt, Innsbruck"/>
          <p:cNvSpPr txBox="1"/>
          <p:nvPr/>
        </p:nvSpPr>
        <p:spPr>
          <a:xfrm>
            <a:off x="2579263" y="1555219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/>
              <a:t>spin Hamiltonian</a:t>
            </a:r>
            <a:endParaRPr sz="1687" kern="0"/>
          </a:p>
        </p:txBody>
      </p:sp>
      <p:sp>
        <p:nvSpPr>
          <p:cNvPr id="54" name="R. Blatt, Innsbruck"/>
          <p:cNvSpPr txBox="1"/>
          <p:nvPr/>
        </p:nvSpPr>
        <p:spPr>
          <a:xfrm>
            <a:off x="2015200" y="3689143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sums of Pauli products</a:t>
            </a:r>
            <a:endParaRPr sz="1687" kern="0"/>
          </a:p>
        </p:txBody>
      </p:sp>
      <p:sp>
        <p:nvSpPr>
          <p:cNvPr id="55" name="Gebogen pijl 54"/>
          <p:cNvSpPr/>
          <p:nvPr/>
        </p:nvSpPr>
        <p:spPr>
          <a:xfrm rot="10800000">
            <a:off x="7445326" y="5013354"/>
            <a:ext cx="880755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Gebogen pijl 55"/>
          <p:cNvSpPr/>
          <p:nvPr/>
        </p:nvSpPr>
        <p:spPr>
          <a:xfrm rot="10800000" flipH="1">
            <a:off x="3392488" y="5035816"/>
            <a:ext cx="1004028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3611570" y="1017459"/>
            <a:ext cx="1955994" cy="376224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9034602" y="1030319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Rechthoek 59"/>
          <p:cNvSpPr/>
          <p:nvPr/>
        </p:nvSpPr>
        <p:spPr>
          <a:xfrm>
            <a:off x="1885392" y="4681770"/>
            <a:ext cx="7474268" cy="1296336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echthoek 58"/>
          <p:cNvSpPr/>
          <p:nvPr/>
        </p:nvSpPr>
        <p:spPr>
          <a:xfrm>
            <a:off x="4813540" y="5977251"/>
            <a:ext cx="2407526" cy="468848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Verification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62" name="Groep 61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63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4" name="Groep 63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65" name="Groep 64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74" name="Ovaal 73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5" name="Ovaal 74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6" name="Ovaal 75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Ovaal 76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8" name="Ovaal 77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Ovaal 78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66" name="Groep 65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67" name="Ovaal 66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8" name="Ovaal 67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9" name="Ovaal 68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0" name="Ovaal 69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1" name="Ovaal 70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2" name="Ovaal 71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3" name="Ovaal 72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3" name="Rechthoek 2"/>
          <p:cNvSpPr/>
          <p:nvPr/>
        </p:nvSpPr>
        <p:spPr>
          <a:xfrm>
            <a:off x="6231877" y="1010663"/>
            <a:ext cx="4183729" cy="3720281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185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18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21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44" name="Afbeelding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81" y="2102258"/>
            <a:ext cx="1313326" cy="74202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40" y="3150234"/>
            <a:ext cx="3177183" cy="424607"/>
          </a:xfrm>
          <a:prstGeom prst="rect">
            <a:avLst/>
          </a:prstGeom>
        </p:spPr>
      </p:pic>
      <p:pic>
        <p:nvPicPr>
          <p:cNvPr id="49" name="Picture 1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91" y="1437874"/>
            <a:ext cx="1054946" cy="14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Afbeelding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sp>
        <p:nvSpPr>
          <p:cNvPr id="53" name="R. Blatt, Innsbruck"/>
          <p:cNvSpPr txBox="1"/>
          <p:nvPr/>
        </p:nvSpPr>
        <p:spPr>
          <a:xfrm>
            <a:off x="2579263" y="1555219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/>
              <a:t>spin Hamiltonian</a:t>
            </a:r>
            <a:endParaRPr sz="1687" kern="0"/>
          </a:p>
        </p:txBody>
      </p:sp>
      <p:sp>
        <p:nvSpPr>
          <p:cNvPr id="54" name="R. Blatt, Innsbruck"/>
          <p:cNvSpPr txBox="1"/>
          <p:nvPr/>
        </p:nvSpPr>
        <p:spPr>
          <a:xfrm>
            <a:off x="2015200" y="3699683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sums of Pauli products</a:t>
            </a:r>
            <a:endParaRPr sz="1687" kern="0"/>
          </a:p>
        </p:txBody>
      </p:sp>
      <p:sp>
        <p:nvSpPr>
          <p:cNvPr id="55" name="Gebogen pijl 54"/>
          <p:cNvSpPr/>
          <p:nvPr/>
        </p:nvSpPr>
        <p:spPr>
          <a:xfrm rot="10800000">
            <a:off x="7445326" y="5013354"/>
            <a:ext cx="880755" cy="483338"/>
          </a:xfrm>
          <a:prstGeom prst="bentArrow">
            <a:avLst/>
          </a:prstGeom>
          <a:blipFill rotWithShape="1">
            <a:blip r:embed="rId1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Gebogen pijl 55"/>
          <p:cNvSpPr/>
          <p:nvPr/>
        </p:nvSpPr>
        <p:spPr>
          <a:xfrm rot="10800000" flipH="1">
            <a:off x="3392488" y="5035816"/>
            <a:ext cx="1004028" cy="483338"/>
          </a:xfrm>
          <a:prstGeom prst="bentArrow">
            <a:avLst/>
          </a:prstGeom>
          <a:blipFill rotWithShape="1">
            <a:blip r:embed="rId1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3611570" y="1017459"/>
            <a:ext cx="1955994" cy="376224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9034602" y="1020892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Afbeelding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34" y="2246112"/>
            <a:ext cx="88198" cy="155107"/>
          </a:xfrm>
          <a:prstGeom prst="rect">
            <a:avLst/>
          </a:prstGeom>
        </p:spPr>
      </p:pic>
      <p:sp>
        <p:nvSpPr>
          <p:cNvPr id="61" name="R. Blatt, Innsbruck"/>
          <p:cNvSpPr txBox="1"/>
          <p:nvPr/>
        </p:nvSpPr>
        <p:spPr>
          <a:xfrm>
            <a:off x="2016958" y="4028176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we can measure it</a:t>
            </a:r>
            <a:endParaRPr sz="1687" kern="0"/>
          </a:p>
        </p:txBody>
      </p:sp>
      <p:sp>
        <p:nvSpPr>
          <p:cNvPr id="59" name="Rechthoek 58"/>
          <p:cNvSpPr/>
          <p:nvPr/>
        </p:nvSpPr>
        <p:spPr>
          <a:xfrm>
            <a:off x="1885392" y="4681770"/>
            <a:ext cx="7474268" cy="1296336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Rechthoek 61"/>
          <p:cNvSpPr/>
          <p:nvPr/>
        </p:nvSpPr>
        <p:spPr>
          <a:xfrm>
            <a:off x="4813540" y="5977251"/>
            <a:ext cx="2407526" cy="468848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Verification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63" name="Groep 62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64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5" name="Groep 64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66" name="Groep 65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75" name="Ovaal 74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6" name="Ovaal 75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Ovaal 76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8" name="Ovaal 77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Ovaal 78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1" name="Ovaal 80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67" name="Groep 66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68" name="Ovaal 67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9" name="Ovaal 68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0" name="Ovaal 69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1" name="Ovaal 70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2" name="Ovaal 71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3" name="Ovaal 72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4" name="Ovaal 73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3" name="Rechthoek 2"/>
          <p:cNvSpPr/>
          <p:nvPr/>
        </p:nvSpPr>
        <p:spPr>
          <a:xfrm>
            <a:off x="6229928" y="1010663"/>
            <a:ext cx="4151174" cy="3706339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69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59" y="1206630"/>
            <a:ext cx="5282032" cy="5571057"/>
          </a:xfrm>
          <a:prstGeom prst="rect">
            <a:avLst/>
          </a:prstGeom>
        </p:spPr>
      </p:pic>
      <p:grpSp>
        <p:nvGrpSpPr>
          <p:cNvPr id="1282" name="Group"/>
          <p:cNvGrpSpPr/>
          <p:nvPr/>
        </p:nvGrpSpPr>
        <p:grpSpPr>
          <a:xfrm>
            <a:off x="6804673" y="2764397"/>
            <a:ext cx="3696787" cy="383696"/>
            <a:chOff x="31933" y="-58850"/>
            <a:chExt cx="5257651" cy="545701"/>
          </a:xfrm>
        </p:grpSpPr>
        <p:sp>
          <p:nvSpPr>
            <p:cNvPr id="1280" name="measurements in       different bases are required for obtaining the variance of the Schwinger model"/>
            <p:cNvSpPr txBox="1"/>
            <p:nvPr/>
          </p:nvSpPr>
          <p:spPr>
            <a:xfrm>
              <a:off x="31933" y="-58850"/>
              <a:ext cx="5257651" cy="545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lnSpc>
                  <a:spcPct val="120000"/>
                </a:lnSpc>
                <a:defRPr sz="2400">
                  <a:solidFill>
                    <a:srgbClr val="043133"/>
                  </a:solidFill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defTabSz="410751" hangingPunct="0"/>
              <a:r>
                <a:rPr sz="1687" kern="0"/>
                <a:t>measurements in       </a:t>
              </a:r>
              <a:r>
                <a:rPr sz="1687" kern="0" smtClean="0"/>
                <a:t>different</a:t>
              </a:r>
              <a:r>
                <a:rPr lang="nl-NL" sz="1687" kern="0" smtClean="0"/>
                <a:t> bases</a:t>
              </a:r>
              <a:endParaRPr sz="1687" kern="0"/>
            </a:p>
          </p:txBody>
        </p:sp>
        <p:pic>
          <p:nvPicPr>
            <p:cNvPr id="128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40777" y="122527"/>
              <a:ext cx="4191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87" name="Group"/>
          <p:cNvGrpSpPr/>
          <p:nvPr/>
        </p:nvGrpSpPr>
        <p:grpSpPr>
          <a:xfrm>
            <a:off x="6804673" y="1804061"/>
            <a:ext cx="3989644" cy="808464"/>
            <a:chOff x="0" y="0"/>
            <a:chExt cx="5674158" cy="1149814"/>
          </a:xfrm>
        </p:grpSpPr>
        <p:sp>
          <p:nvSpPr>
            <p:cNvPr id="1283" name="Rectangle"/>
            <p:cNvSpPr/>
            <p:nvPr/>
          </p:nvSpPr>
          <p:spPr>
            <a:xfrm>
              <a:off x="0" y="0"/>
              <a:ext cx="4648466" cy="60692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84" name="Rectangle"/>
            <p:cNvSpPr/>
            <p:nvPr/>
          </p:nvSpPr>
          <p:spPr>
            <a:xfrm>
              <a:off x="5385" y="590086"/>
              <a:ext cx="4637696" cy="55972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85" name="Variance of the Schwinger Model:"/>
            <p:cNvSpPr txBox="1"/>
            <p:nvPr/>
          </p:nvSpPr>
          <p:spPr>
            <a:xfrm>
              <a:off x="1882" y="30615"/>
              <a:ext cx="5672276" cy="545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lnSpc>
                  <a:spcPct val="120000"/>
                </a:lnSpc>
                <a:defRPr sz="2400">
                  <a:solidFill>
                    <a:srgbClr val="043133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defTabSz="410751" hangingPunct="0"/>
              <a:r>
                <a:rPr sz="1687" kern="0"/>
                <a:t>Variance of the Schwinger Model:</a:t>
              </a:r>
            </a:p>
          </p:txBody>
        </p:sp>
        <p:pic>
          <p:nvPicPr>
            <p:cNvPr id="12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2083" y="653186"/>
              <a:ext cx="39878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9" name="We reach an eigenstate !"/>
          <p:cNvSpPr txBox="1"/>
          <p:nvPr/>
        </p:nvSpPr>
        <p:spPr>
          <a:xfrm>
            <a:off x="6804673" y="3721260"/>
            <a:ext cx="3395129" cy="666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 algn="l">
              <a:lnSpc>
                <a:spcPct val="120000"/>
              </a:lnSpc>
              <a:defRPr sz="24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lang="nl-NL" sz="1687" kern="0" smtClean="0">
                <a:solidFill>
                  <a:schemeClr val="accent2"/>
                </a:solidFill>
              </a:rPr>
              <a:t>Variance tells you how far away you are from an eigenstate</a:t>
            </a:r>
            <a:endParaRPr sz="1687" kern="0">
              <a:solidFill>
                <a:schemeClr val="accent2"/>
              </a:solidFill>
            </a:endParaRPr>
          </a:p>
        </p:txBody>
      </p:sp>
      <p:sp>
        <p:nvSpPr>
          <p:cNvPr id="17" name="We reach an eigenstate !"/>
          <p:cNvSpPr txBox="1"/>
          <p:nvPr/>
        </p:nvSpPr>
        <p:spPr>
          <a:xfrm>
            <a:off x="6804673" y="4607844"/>
            <a:ext cx="3395129" cy="355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 algn="l">
              <a:lnSpc>
                <a:spcPct val="120000"/>
              </a:lnSpc>
              <a:defRPr sz="24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/>
            <a:r>
              <a:rPr lang="nl-NL" sz="1687" kern="0" smtClean="0">
                <a:solidFill>
                  <a:schemeClr val="accent2"/>
                </a:solidFill>
              </a:rPr>
              <a:t>Measured on the device itself!</a:t>
            </a:r>
            <a:endParaRPr sz="1687" kern="0">
              <a:solidFill>
                <a:schemeClr val="accent2"/>
              </a:solidFill>
            </a:endParaRPr>
          </a:p>
        </p:txBody>
      </p:sp>
      <p:sp>
        <p:nvSpPr>
          <p:cNvPr id="18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Verification (8 ions)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9" name="Quantum Simulation"/>
          <p:cNvSpPr/>
          <p:nvPr/>
        </p:nvSpPr>
        <p:spPr>
          <a:xfrm>
            <a:off x="9277547" y="198852"/>
            <a:ext cx="2722776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00F457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useQPU = True</a:t>
            </a:r>
            <a:endParaRPr sz="2531" kern="0">
              <a:solidFill>
                <a:srgbClr val="00F457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944222" y="3709763"/>
            <a:ext cx="5607406" cy="3066115"/>
            <a:chOff x="6236729" y="3606490"/>
            <a:chExt cx="4626940" cy="2748548"/>
          </a:xfrm>
        </p:grpSpPr>
        <p:sp>
          <p:nvSpPr>
            <p:cNvPr id="21" name="Rechthoek 20"/>
            <p:cNvSpPr/>
            <p:nvPr/>
          </p:nvSpPr>
          <p:spPr>
            <a:xfrm>
              <a:off x="6236729" y="3707788"/>
              <a:ext cx="4626940" cy="264725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838616" hangingPunct="0"/>
              <a:endParaRPr lang="nl-NL"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Quantum Circuit used for the numerical simulation of the experiment:"/>
            <p:cNvSpPr txBox="1"/>
            <p:nvPr/>
          </p:nvSpPr>
          <p:spPr>
            <a:xfrm>
              <a:off x="7961230" y="3931451"/>
              <a:ext cx="1525051" cy="2780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defTabSz="410751" hangingPunct="0">
                <a:defRPr sz="2200">
                  <a:latin typeface="Fira Sans Light"/>
                  <a:ea typeface="Fira Sans Light"/>
                  <a:cs typeface="Fira Sans Light"/>
                  <a:sym typeface="Fira Sans Light"/>
                </a:defRPr>
              </a:pPr>
              <a:r>
                <a:rPr lang="nl-NL" sz="1547" kern="0" smtClean="0">
                  <a:latin typeface="Fira Sans Light"/>
                  <a:ea typeface="Fira Sans Light"/>
                  <a:cs typeface="Fira Sans Light"/>
                  <a:sym typeface="Fira Sans Light"/>
                </a:rPr>
                <a:t>Iteration  number</a:t>
              </a:r>
              <a:endParaRPr sz="1547" kern="0">
                <a:latin typeface="Fira Sans Light"/>
                <a:ea typeface="Fira Sans Light"/>
                <a:cs typeface="Fira Sans Light"/>
                <a:sym typeface="Fira Sans Light"/>
              </a:endParaRPr>
            </a:p>
          </p:txBody>
        </p:sp>
        <p:sp>
          <p:nvSpPr>
            <p:cNvPr id="23" name="Quantum Circuit used for the numerical simulation of the experiment:"/>
            <p:cNvSpPr txBox="1"/>
            <p:nvPr/>
          </p:nvSpPr>
          <p:spPr>
            <a:xfrm>
              <a:off x="9926379" y="3606490"/>
              <a:ext cx="503895" cy="2780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defTabSz="410751" hangingPunct="0">
                <a:defRPr sz="2200">
                  <a:latin typeface="Fira Sans Light"/>
                  <a:ea typeface="Fira Sans Light"/>
                  <a:cs typeface="Fira Sans Light"/>
                  <a:sym typeface="Fira Sans Light"/>
                </a:defRPr>
              </a:pPr>
              <a:r>
                <a:rPr lang="nl-NL" sz="1547" kern="0" smtClean="0">
                  <a:latin typeface="Fira Sans Light"/>
                  <a:ea typeface="Fira Sans Light"/>
                  <a:cs typeface="Fira Sans Light"/>
                  <a:sym typeface="Fira Sans Light"/>
                </a:rPr>
                <a:t>600</a:t>
              </a:r>
              <a:endParaRPr sz="1547" kern="0">
                <a:latin typeface="Fira Sans Light"/>
                <a:ea typeface="Fira Sans Light"/>
                <a:cs typeface="Fira Sans Light"/>
                <a:sym typeface="Fira Sans Light"/>
              </a:endParaRPr>
            </a:p>
          </p:txBody>
        </p:sp>
        <p:sp>
          <p:nvSpPr>
            <p:cNvPr id="24" name="Quantum Circuit used for the numerical simulation of the experiment:"/>
            <p:cNvSpPr txBox="1"/>
            <p:nvPr/>
          </p:nvSpPr>
          <p:spPr>
            <a:xfrm>
              <a:off x="8298251" y="3619828"/>
              <a:ext cx="503895" cy="2780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defTabSz="410751" hangingPunct="0">
                <a:defRPr sz="2200">
                  <a:latin typeface="Fira Sans Light"/>
                  <a:ea typeface="Fira Sans Light"/>
                  <a:cs typeface="Fira Sans Light"/>
                  <a:sym typeface="Fira Sans Light"/>
                </a:defRPr>
              </a:pPr>
              <a:r>
                <a:rPr lang="nl-NL" sz="1547" kern="0">
                  <a:latin typeface="Fira Sans Light"/>
                  <a:ea typeface="Fira Sans Light"/>
                  <a:cs typeface="Fira Sans Light"/>
                  <a:sym typeface="Fira Sans Light"/>
                </a:rPr>
                <a:t>3</a:t>
              </a:r>
              <a:r>
                <a:rPr lang="nl-NL" sz="1547" kern="0" smtClean="0">
                  <a:latin typeface="Fira Sans Light"/>
                  <a:ea typeface="Fira Sans Light"/>
                  <a:cs typeface="Fira Sans Light"/>
                  <a:sym typeface="Fira Sans Light"/>
                </a:rPr>
                <a:t>00</a:t>
              </a:r>
              <a:endParaRPr sz="1547" kern="0">
                <a:latin typeface="Fira Sans Light"/>
                <a:ea typeface="Fira Sans Light"/>
                <a:cs typeface="Fira Sans Light"/>
                <a:sym typeface="Fira Sans Light"/>
              </a:endParaRPr>
            </a:p>
          </p:txBody>
        </p:sp>
        <p:sp>
          <p:nvSpPr>
            <p:cNvPr id="25" name="Quantum Circuit used for the numerical simulation of the experiment:"/>
            <p:cNvSpPr txBox="1"/>
            <p:nvPr/>
          </p:nvSpPr>
          <p:spPr>
            <a:xfrm>
              <a:off x="6802249" y="3633166"/>
              <a:ext cx="503895" cy="2780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defTabSz="410751" hangingPunct="0">
                <a:defRPr sz="2200">
                  <a:latin typeface="Fira Sans Light"/>
                  <a:ea typeface="Fira Sans Light"/>
                  <a:cs typeface="Fira Sans Light"/>
                  <a:sym typeface="Fira Sans Light"/>
                </a:defRPr>
              </a:pPr>
              <a:r>
                <a:rPr lang="nl-NL" sz="1547" kern="0" smtClean="0">
                  <a:latin typeface="Fira Sans Light"/>
                  <a:ea typeface="Fira Sans Light"/>
                  <a:cs typeface="Fira Sans Light"/>
                  <a:sym typeface="Fira Sans Light"/>
                </a:rPr>
                <a:t>0</a:t>
              </a:r>
              <a:endParaRPr sz="1547" kern="0">
                <a:latin typeface="Fira Sans Light"/>
                <a:ea typeface="Fira Sans Light"/>
                <a:cs typeface="Fira Sans Light"/>
                <a:sym typeface="Fira Sans Light"/>
              </a:endParaRPr>
            </a:p>
          </p:txBody>
        </p:sp>
      </p:grpSp>
      <p:sp>
        <p:nvSpPr>
          <p:cNvPr id="27" name="Tekstvak 26"/>
          <p:cNvSpPr txBox="1"/>
          <p:nvPr/>
        </p:nvSpPr>
        <p:spPr>
          <a:xfrm>
            <a:off x="9573739" y="876323"/>
            <a:ext cx="2130391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kern="0" smtClean="0">
                <a:latin typeface="Helvetica"/>
                <a:cs typeface="Courier New" panose="02070309020205020404" pitchFamily="49" charset="0"/>
                <a:sym typeface="Helvetica Light"/>
              </a:rPr>
              <a:t> ( Th. fidelity ~95% )</a:t>
            </a:r>
            <a:endParaRPr lang="nl-NL" kern="0">
              <a:latin typeface="Helvetica"/>
              <a:cs typeface="Courier New" panose="02070309020205020404" pitchFamily="49" charset="0"/>
              <a:sym typeface="Helvetica Light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47265" y="6432883"/>
            <a:ext cx="12144735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mtClean="0">
                <a:solidFill>
                  <a:schemeClr val="accent5"/>
                </a:solidFill>
              </a:rPr>
              <a:t>C. Kokail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C. Maier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</a:t>
            </a:r>
            <a:r>
              <a:rPr lang="nl-NL" b="1" smtClean="0">
                <a:solidFill>
                  <a:schemeClr val="accent5"/>
                </a:solidFill>
              </a:rPr>
              <a:t>RvB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T. Brydges, M. Joshi, P. Jurcevic, C. Muschik, P. Silvi, R. Blatt, C.F. Roos, P. Zoller,  </a:t>
            </a:r>
            <a:r>
              <a:rPr lang="nl-NL" b="1" smtClean="0">
                <a:solidFill>
                  <a:schemeClr val="accent5"/>
                </a:solidFill>
              </a:rPr>
              <a:t>Nature 569, 355 (2019)</a:t>
            </a:r>
            <a:endParaRPr lang="nl-NL" b="1" kern="0">
              <a:solidFill>
                <a:schemeClr val="accent5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430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/>
      <p:bldP spid="17" grpId="0"/>
      <p:bldP spid="2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2158695" y="187029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Quantum simulation platforms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2209" name="3) Theoretical Outlook"/>
          <p:cNvSpPr txBox="1"/>
          <p:nvPr/>
        </p:nvSpPr>
        <p:spPr>
          <a:xfrm>
            <a:off x="2158695" y="3021996"/>
            <a:ext cx="816825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2250" kern="0"/>
              <a:t>2</a:t>
            </a:r>
            <a:r>
              <a:rPr sz="2250" kern="0" smtClean="0"/>
              <a:t>) </a:t>
            </a:r>
            <a:r>
              <a:rPr lang="nl-NL" sz="2250" kern="0" smtClean="0"/>
              <a:t>Variational ground states of 20 ions</a:t>
            </a:r>
            <a:endParaRPr sz="2250" kern="0"/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Outline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0" name="The Idea of Variational Quantum Simulation…"/>
          <p:cNvSpPr txBox="1"/>
          <p:nvPr/>
        </p:nvSpPr>
        <p:spPr>
          <a:xfrm>
            <a:off x="2782944" y="232072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Optical lattices, Rydberg tweezers, ion traps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8" name="The Idea of Variational Quantum Simulation…"/>
          <p:cNvSpPr txBox="1"/>
          <p:nvPr/>
        </p:nvSpPr>
        <p:spPr>
          <a:xfrm>
            <a:off x="2152681" y="3860164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FF6325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3) Verification</a:t>
            </a:r>
            <a:endParaRPr lang="en-US" sz="2250" kern="0">
              <a:solidFill>
                <a:srgbClr val="FF6325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9" name="The Idea of Variational Quantum Simulation…"/>
          <p:cNvSpPr txBox="1"/>
          <p:nvPr/>
        </p:nvSpPr>
        <p:spPr>
          <a:xfrm>
            <a:off x="2146667" y="4592084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4) Summary &amp; Outlook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81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Fermi-Hubbard model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179758" y="1413153"/>
            <a:ext cx="3333786" cy="3024336"/>
            <a:chOff x="683568" y="3833664"/>
            <a:chExt cx="3333786" cy="3024336"/>
          </a:xfrm>
        </p:grpSpPr>
        <p:sp>
          <p:nvSpPr>
            <p:cNvPr id="9" name="Rectangle 30"/>
            <p:cNvSpPr/>
            <p:nvPr/>
          </p:nvSpPr>
          <p:spPr>
            <a:xfrm>
              <a:off x="1077026" y="3959678"/>
              <a:ext cx="2814314" cy="2310256"/>
            </a:xfrm>
            <a:prstGeom prst="rect">
              <a:avLst/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75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  <a:gs pos="68000">
                  <a:schemeClr val="accent3">
                    <a:lumMod val="40000"/>
                    <a:lumOff val="60000"/>
                  </a:schemeClr>
                </a:gs>
              </a:gsLst>
              <a:lin ang="198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10" name="Rectangle 63"/>
            <p:cNvSpPr/>
            <p:nvPr/>
          </p:nvSpPr>
          <p:spPr>
            <a:xfrm flipH="1">
              <a:off x="1115616" y="4005064"/>
              <a:ext cx="1440160" cy="2238248"/>
            </a:xfrm>
            <a:prstGeom prst="rect">
              <a:avLst/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4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38000">
                  <a:schemeClr val="accent3">
                    <a:lumMod val="40000"/>
                    <a:lumOff val="60000"/>
                  </a:schemeClr>
                </a:gs>
              </a:gsLst>
              <a:lin ang="198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srgbClr val="000090"/>
                </a:solidFill>
                <a:latin typeface="Calibri"/>
              </a:endParaRPr>
            </a:p>
          </p:txBody>
        </p:sp>
        <p:grpSp>
          <p:nvGrpSpPr>
            <p:cNvPr id="11" name="Group 32"/>
            <p:cNvGrpSpPr/>
            <p:nvPr/>
          </p:nvGrpSpPr>
          <p:grpSpPr>
            <a:xfrm>
              <a:off x="1074226" y="4169701"/>
              <a:ext cx="588092" cy="2100233"/>
              <a:chOff x="1899920" y="1143000"/>
              <a:chExt cx="1066848" cy="3810000"/>
            </a:xfrm>
          </p:grpSpPr>
          <p:sp>
            <p:nvSpPr>
              <p:cNvPr id="20" name="Right Triangle 49"/>
              <p:cNvSpPr/>
              <p:nvPr/>
            </p:nvSpPr>
            <p:spPr>
              <a:xfrm>
                <a:off x="1905000" y="1143000"/>
                <a:ext cx="1061768" cy="3810000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b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50"/>
              <p:cNvSpPr/>
              <p:nvPr/>
            </p:nvSpPr>
            <p:spPr>
              <a:xfrm>
                <a:off x="1899920" y="1158240"/>
                <a:ext cx="1046480" cy="3789680"/>
              </a:xfrm>
              <a:custGeom>
                <a:avLst/>
                <a:gdLst>
                  <a:gd name="connsiteX0" fmla="*/ 1076960 w 1076960"/>
                  <a:gd name="connsiteY0" fmla="*/ 3789680 h 3789680"/>
                  <a:gd name="connsiteX1" fmla="*/ 670560 w 1076960"/>
                  <a:gd name="connsiteY1" fmla="*/ 1361440 h 3789680"/>
                  <a:gd name="connsiteX2" fmla="*/ 0 w 1076960"/>
                  <a:gd name="connsiteY2" fmla="*/ 0 h 378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960" h="3789680">
                    <a:moveTo>
                      <a:pt x="1076960" y="3789680"/>
                    </a:moveTo>
                    <a:cubicBezTo>
                      <a:pt x="963506" y="2891366"/>
                      <a:pt x="850053" y="1993053"/>
                      <a:pt x="670560" y="1361440"/>
                    </a:cubicBezTo>
                    <a:cubicBezTo>
                      <a:pt x="491067" y="729827"/>
                      <a:pt x="0" y="0"/>
                      <a:pt x="0" y="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400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Chord 33"/>
            <p:cNvSpPr/>
            <p:nvPr/>
          </p:nvSpPr>
          <p:spPr>
            <a:xfrm>
              <a:off x="1707096" y="5959100"/>
              <a:ext cx="2016225" cy="898900"/>
            </a:xfrm>
            <a:prstGeom prst="chord">
              <a:avLst>
                <a:gd name="adj1" fmla="val 11337352"/>
                <a:gd name="adj2" fmla="val 21077824"/>
              </a:avLst>
            </a:prstGeom>
            <a:solidFill>
              <a:srgbClr val="E167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Oval 34"/>
            <p:cNvSpPr/>
            <p:nvPr/>
          </p:nvSpPr>
          <p:spPr>
            <a:xfrm>
              <a:off x="2631199" y="6227930"/>
              <a:ext cx="84009" cy="8400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400" b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4" name="Straight Arrow Connector 35"/>
            <p:cNvCxnSpPr/>
            <p:nvPr/>
          </p:nvCxnSpPr>
          <p:spPr>
            <a:xfrm>
              <a:off x="1077026" y="6269935"/>
              <a:ext cx="2940328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36"/>
            <p:cNvCxnSpPr/>
            <p:nvPr/>
          </p:nvCxnSpPr>
          <p:spPr>
            <a:xfrm flipV="1">
              <a:off x="1077026" y="3833664"/>
              <a:ext cx="0" cy="243627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9"/>
            <p:cNvSpPr txBox="1"/>
            <p:nvPr/>
          </p:nvSpPr>
          <p:spPr>
            <a:xfrm>
              <a:off x="1978157" y="5935372"/>
              <a:ext cx="1434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d-wave SF (?)</a:t>
              </a:r>
            </a:p>
          </p:txBody>
        </p:sp>
        <p:sp>
          <p:nvSpPr>
            <p:cNvPr id="17" name="TextBox 40"/>
            <p:cNvSpPr txBox="1"/>
            <p:nvPr/>
          </p:nvSpPr>
          <p:spPr>
            <a:xfrm>
              <a:off x="1045846" y="5137794"/>
              <a:ext cx="424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AF</a:t>
              </a:r>
            </a:p>
          </p:txBody>
        </p:sp>
        <p:sp>
          <p:nvSpPr>
            <p:cNvPr id="18" name="TextBox 47"/>
            <p:cNvSpPr txBox="1"/>
            <p:nvPr/>
          </p:nvSpPr>
          <p:spPr>
            <a:xfrm>
              <a:off x="1959125" y="6311939"/>
              <a:ext cx="1344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90"/>
                  </a:solidFill>
                  <a:latin typeface="Calibri"/>
                  <a:ea typeface="+mn-ea"/>
                  <a:cs typeface="+mn-cs"/>
                </a:rPr>
                <a:t>Hole doping</a:t>
              </a:r>
            </a:p>
          </p:txBody>
        </p:sp>
        <p:sp>
          <p:nvSpPr>
            <p:cNvPr id="19" name="TextBox 48"/>
            <p:cNvSpPr txBox="1"/>
            <p:nvPr/>
          </p:nvSpPr>
          <p:spPr>
            <a:xfrm rot="16200000">
              <a:off x="107949" y="5004391"/>
              <a:ext cx="1520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rgbClr val="000090"/>
                  </a:solidFill>
                  <a:latin typeface="Calibri"/>
                  <a:ea typeface="+mn-ea"/>
                  <a:cs typeface="+mn-cs"/>
                </a:rPr>
                <a:t>Temperature</a:t>
              </a:r>
            </a:p>
          </p:txBody>
        </p:sp>
      </p:grpSp>
      <p:pic>
        <p:nvPicPr>
          <p:cNvPr id="22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" b="14572"/>
          <a:stretch/>
        </p:blipFill>
        <p:spPr bwMode="auto">
          <a:xfrm>
            <a:off x="583789" y="1666743"/>
            <a:ext cx="2917435" cy="5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4"/>
          <p:cNvGrpSpPr>
            <a:grpSpLocks/>
          </p:cNvGrpSpPr>
          <p:nvPr/>
        </p:nvGrpSpPr>
        <p:grpSpPr bwMode="auto">
          <a:xfrm>
            <a:off x="4358350" y="1828296"/>
            <a:ext cx="1537790" cy="1700535"/>
            <a:chOff x="152400" y="1600200"/>
            <a:chExt cx="2370922" cy="2568383"/>
          </a:xfrm>
        </p:grpSpPr>
        <p:pic>
          <p:nvPicPr>
            <p:cNvPr id="24" name="Picture 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600200"/>
              <a:ext cx="2362200" cy="2568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46"/>
            <p:cNvSpPr/>
            <p:nvPr/>
          </p:nvSpPr>
          <p:spPr>
            <a:xfrm>
              <a:off x="2067573" y="2743933"/>
              <a:ext cx="455749" cy="369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68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" name="Rectangle 52"/>
            <p:cNvSpPr/>
            <p:nvPr/>
          </p:nvSpPr>
          <p:spPr>
            <a:xfrm>
              <a:off x="1647669" y="2188788"/>
              <a:ext cx="860292" cy="439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68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" name="Rectangle 55"/>
            <p:cNvSpPr/>
            <p:nvPr/>
          </p:nvSpPr>
          <p:spPr>
            <a:xfrm>
              <a:off x="1845672" y="3402750"/>
              <a:ext cx="515492" cy="367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68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8" name="Rectangle 1"/>
          <p:cNvSpPr/>
          <p:nvPr/>
        </p:nvSpPr>
        <p:spPr>
          <a:xfrm>
            <a:off x="5870520" y="2116328"/>
            <a:ext cx="1924212" cy="121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P.W. Anderson:</a:t>
            </a:r>
            <a:endParaRPr lang="en-US" sz="1800" dirty="0">
              <a:latin typeface="Helvetica"/>
              <a:cs typeface="Helvetica"/>
            </a:endParaRPr>
          </a:p>
          <a:p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minimal model for </a:t>
            </a:r>
            <a:r>
              <a:rPr lang="en-US" sz="1800" b="0" dirty="0" err="1">
                <a:solidFill>
                  <a:srgbClr val="000000"/>
                </a:solidFill>
                <a:latin typeface="Helvetica"/>
                <a:cs typeface="Helvetica"/>
              </a:rPr>
              <a:t>cuprate</a:t>
            </a:r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 superconductors</a:t>
            </a:r>
            <a:endParaRPr lang="en-US" sz="1800" dirty="0">
              <a:latin typeface="Helvetica"/>
              <a:cs typeface="Helvetica"/>
            </a:endParaRPr>
          </a:p>
        </p:txBody>
      </p:sp>
      <p:pic>
        <p:nvPicPr>
          <p:cNvPr id="29" name="Picture 53">
            <a:extLst>
              <a:ext uri="{FF2B5EF4-FFF2-40B4-BE49-F238E27FC236}">
                <a16:creationId xmlns:a16="http://schemas.microsoft.com/office/drawing/2014/main" id="{B73C3CEC-CA87-0B4B-86CC-A6856AE59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7" y="2398725"/>
            <a:ext cx="3274222" cy="1247322"/>
          </a:xfrm>
          <a:prstGeom prst="rect">
            <a:avLst/>
          </a:prstGeom>
        </p:spPr>
      </p:pic>
      <p:sp>
        <p:nvSpPr>
          <p:cNvPr id="31" name="TextBox 1043"/>
          <p:cNvSpPr txBox="1"/>
          <p:nvPr/>
        </p:nvSpPr>
        <p:spPr>
          <a:xfrm>
            <a:off x="9497318" y="1606763"/>
            <a:ext cx="134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“Strange metal”</a:t>
            </a:r>
          </a:p>
        </p:txBody>
      </p:sp>
      <p:sp>
        <p:nvSpPr>
          <p:cNvPr id="32" name="TextBox 56"/>
          <p:cNvSpPr txBox="1"/>
          <p:nvPr/>
        </p:nvSpPr>
        <p:spPr>
          <a:xfrm>
            <a:off x="10559725" y="2773730"/>
            <a:ext cx="72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Fermi</a:t>
            </a:r>
            <a:br>
              <a:rPr lang="en-US" sz="1800" b="0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</a:br>
            <a:r>
              <a:rPr lang="en-US" sz="1800" b="0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liquid</a:t>
            </a:r>
          </a:p>
        </p:txBody>
      </p:sp>
      <p:sp>
        <p:nvSpPr>
          <p:cNvPr id="33" name="TextBox 59"/>
          <p:cNvSpPr txBox="1"/>
          <p:nvPr/>
        </p:nvSpPr>
        <p:spPr>
          <a:xfrm>
            <a:off x="8966298" y="2517993"/>
            <a:ext cx="101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“Pseudo-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gap” phase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C2D1493F-461C-904E-B788-A5DC7ECFA297}"/>
              </a:ext>
            </a:extLst>
          </p:cNvPr>
          <p:cNvSpPr/>
          <p:nvPr/>
        </p:nvSpPr>
        <p:spPr>
          <a:xfrm>
            <a:off x="3232688" y="4595382"/>
            <a:ext cx="4114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venir Light" panose="020B0402020203020204"/>
              </a:rPr>
              <a:t>2015: Fermi gas microscopy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000000"/>
                </a:solidFill>
                <a:latin typeface="Avenir Light" panose="020B0402020203020204" pitchFamily="34" charset="77"/>
                <a:ea typeface="+mn-ea"/>
                <a:cs typeface="+mn-cs"/>
              </a:rPr>
              <a:t>Haller et al., Nature Physics 11, 738 (2015)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000000"/>
                </a:solidFill>
                <a:latin typeface="Avenir Light" panose="020B0402020203020204" pitchFamily="34" charset="77"/>
                <a:ea typeface="+mn-ea"/>
                <a:cs typeface="+mn-cs"/>
              </a:rPr>
              <a:t>Cheuk et al., PRL 114, 193001 (2015)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000000"/>
                </a:solidFill>
                <a:latin typeface="Avenir Light" panose="020B0402020203020204" pitchFamily="34" charset="77"/>
                <a:ea typeface="+mn-ea"/>
                <a:cs typeface="+mn-cs"/>
              </a:rPr>
              <a:t>Parsons et al., PRL 114, 213002 (2015)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000000"/>
                </a:solidFill>
                <a:latin typeface="Avenir Light" panose="020B0402020203020204" pitchFamily="34" charset="77"/>
                <a:ea typeface="+mn-ea"/>
                <a:cs typeface="+mn-cs"/>
              </a:rPr>
              <a:t>Edge et al., PRA 92, 063406 (2015)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srgbClr val="000000"/>
                </a:solidFill>
                <a:latin typeface="Avenir Light" panose="020B0402020203020204" pitchFamily="34" charset="77"/>
                <a:ea typeface="+mn-ea"/>
                <a:cs typeface="+mn-cs"/>
              </a:rPr>
              <a:t>Omran</a:t>
            </a:r>
            <a:r>
              <a:rPr lang="en-US" sz="1400" b="0" dirty="0">
                <a:solidFill>
                  <a:srgbClr val="000000"/>
                </a:solidFill>
                <a:latin typeface="Avenir Light" panose="020B0402020203020204" pitchFamily="34" charset="77"/>
                <a:ea typeface="+mn-ea"/>
                <a:cs typeface="+mn-cs"/>
              </a:rPr>
              <a:t> et al., PRL 115, 263001 (2015)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000000"/>
                </a:solidFill>
                <a:latin typeface="Avenir Light" panose="020B0402020203020204" pitchFamily="34" charset="77"/>
                <a:ea typeface="+mn-ea"/>
                <a:cs typeface="+mn-cs"/>
              </a:rPr>
              <a:t>…</a:t>
            </a: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78307C1F-DE43-B74A-8562-34960D606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30" y="4595382"/>
            <a:ext cx="3995187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2013: Antiferromagnetic correlations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a-DK" sz="1400" b="0" smtClean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Greif</a:t>
            </a:r>
            <a:r>
              <a:rPr lang="da-DK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, et al.  Science, 340, 1307 (2013)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a-DK" sz="1400" b="0" smtClean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Hart</a:t>
            </a:r>
            <a:r>
              <a:rPr lang="da-DK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, et al.  Nature, 519, 211 (2015)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a-DK" sz="1400" b="0" smtClean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Murmann </a:t>
            </a:r>
            <a:r>
              <a:rPr lang="da-DK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et al., PRL 115, 215301 (2015)</a:t>
            </a:r>
            <a:endParaRPr lang="en-US" sz="1400" b="0" dirty="0">
              <a:solidFill>
                <a:prstClr val="black"/>
              </a:solidFill>
              <a:latin typeface="Avenir Light" panose="020B0402020203020204" pitchFamily="34" charset="77"/>
              <a:ea typeface="+mn-ea"/>
              <a:cs typeface="Gentium"/>
            </a:endParaRP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E4DA7EFE-E52C-5C4C-BA8C-E48BF4303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447" y="4301239"/>
            <a:ext cx="44448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Since 2016: Microscopy of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Fermionic Many-body states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Greif et al., Science 351, 953 (2016) </a:t>
            </a:r>
            <a:endParaRPr lang="en-US" sz="1400" b="0" dirty="0">
              <a:solidFill>
                <a:prstClr val="black"/>
              </a:solidFill>
              <a:latin typeface="Avenir Light" panose="020B0402020203020204" pitchFamily="34" charset="77"/>
              <a:ea typeface="+mn-ea"/>
              <a:cs typeface="Gentium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b="0" dirty="0" err="1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Cheuk</a:t>
            </a:r>
            <a:r>
              <a:rPr lang="de-DE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 et al.,  </a:t>
            </a: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PRL 116, 235301 (2016)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Parsons et al.,  Science 353, 1253 (2016)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Boll et al., Science 353, 1257 (2016)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Cheuk et al., Science 353, 1260 (2016)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Drewes et al., PRL 118, 170401 (2017)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Brown et al., Science 357, 1385 (2017)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Mitra</a:t>
            </a: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 et al., Nature Physics 14, 173 (2017)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Avenir Light" panose="020B0402020203020204" pitchFamily="34" charset="77"/>
                <a:ea typeface="+mn-ea"/>
                <a:cs typeface="Gentium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38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/>
      <p:bldP spid="36" grpId="0"/>
      <p:bldP spid="39" grpId="0"/>
      <p:bldP spid="4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Our codes for hybrid quantum-classical simulations can be easily interfaced with different types of experimental platforms"/>
          <p:cNvSpPr txBox="1"/>
          <p:nvPr/>
        </p:nvSpPr>
        <p:spPr>
          <a:xfrm>
            <a:off x="2881891" y="2040071"/>
            <a:ext cx="8036100" cy="69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08352" indent="-208352" algn="ctr" defTabSz="410751" hangingPunct="0">
              <a:lnSpc>
                <a:spcPct val="120000"/>
              </a:lnSpc>
              <a:buSzPct val="75000"/>
              <a:buFontTx/>
              <a:buChar char="•"/>
              <a:defRPr sz="2400"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>
                <a:solidFill>
                  <a:srgbClr val="063100"/>
                </a:solidFill>
                <a:latin typeface="Fira Sans Book"/>
                <a:ea typeface="Fira Sans Light"/>
                <a:cs typeface="Fira Sans Light"/>
                <a:sym typeface="Fira Sans Book"/>
              </a:rPr>
              <a:t>Variational Quantum Simulation is an extremely flexible method </a:t>
            </a:r>
            <a:br>
              <a:rPr lang="nl-NL" sz="1687" kern="0">
                <a:solidFill>
                  <a:srgbClr val="063100"/>
                </a:solidFill>
                <a:latin typeface="Fira Sans Book"/>
                <a:ea typeface="Fira Sans Light"/>
                <a:cs typeface="Fira Sans Light"/>
                <a:sym typeface="Fira Sans Book"/>
              </a:rPr>
            </a:br>
            <a:r>
              <a:rPr lang="nl-NL" sz="1687" kern="0">
                <a:solidFill>
                  <a:srgbClr val="063100"/>
                </a:solidFill>
                <a:latin typeface="Fira Sans Book"/>
                <a:ea typeface="Fira Sans Light"/>
                <a:cs typeface="Fira Sans Light"/>
                <a:sym typeface="Fira Sans Book"/>
              </a:rPr>
              <a:t>for quantum simulation of lattice models</a:t>
            </a:r>
            <a:endParaRPr sz="1687" kern="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618" name="We can verify our results by measuring energy error bars"/>
          <p:cNvSpPr txBox="1"/>
          <p:nvPr/>
        </p:nvSpPr>
        <p:spPr>
          <a:xfrm>
            <a:off x="3718763" y="3217347"/>
            <a:ext cx="8564912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>
              <a:defRPr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/>
              <a:t>Exploits high repetition rates: many measurements, </a:t>
            </a:r>
            <a:r>
              <a:rPr lang="nl-NL" sz="1687" kern="0">
                <a:solidFill>
                  <a:srgbClr val="C82506">
                    <a:lumMod val="60000"/>
                    <a:lumOff val="40000"/>
                  </a:srgbClr>
                </a:solidFill>
              </a:rPr>
              <a:t>but with short coherence time</a:t>
            </a:r>
            <a:endParaRPr sz="1687" kern="0">
              <a:solidFill>
                <a:srgbClr val="C8250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619" name="We have excess to excited states and quantum phase transitions"/>
          <p:cNvSpPr txBox="1"/>
          <p:nvPr/>
        </p:nvSpPr>
        <p:spPr>
          <a:xfrm>
            <a:off x="3741600" y="4172238"/>
            <a:ext cx="8036100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>
              <a:defRPr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 smtClean="0"/>
              <a:t>(likely) Scalable for interesting problems</a:t>
            </a:r>
            <a:endParaRPr sz="1687" kern="0"/>
          </a:p>
        </p:txBody>
      </p:sp>
      <p:sp>
        <p:nvSpPr>
          <p:cNvPr id="19" name="We can verify our results by measuring energy error bars"/>
          <p:cNvSpPr txBox="1"/>
          <p:nvPr/>
        </p:nvSpPr>
        <p:spPr>
          <a:xfrm>
            <a:off x="3718763" y="3691992"/>
            <a:ext cx="8036100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>
              <a:defRPr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/>
              <a:t>Quantum simulation result can be</a:t>
            </a:r>
            <a:r>
              <a:rPr lang="nl-NL" sz="1687" kern="0">
                <a:solidFill>
                  <a:srgbClr val="DE6A10">
                    <a:lumMod val="60000"/>
                    <a:lumOff val="40000"/>
                  </a:srgbClr>
                </a:solidFill>
              </a:rPr>
              <a:t> </a:t>
            </a:r>
            <a:r>
              <a:rPr lang="nl-NL" sz="1687" kern="0">
                <a:solidFill>
                  <a:srgbClr val="C82506">
                    <a:lumMod val="60000"/>
                    <a:lumOff val="40000"/>
                  </a:srgbClr>
                </a:solidFill>
              </a:rPr>
              <a:t>verified</a:t>
            </a:r>
            <a:r>
              <a:rPr lang="nl-NL" sz="1687" kern="0"/>
              <a:t> by measuring variances</a:t>
            </a:r>
            <a:endParaRPr sz="1687" kern="0"/>
          </a:p>
        </p:txBody>
      </p:sp>
      <p:sp>
        <p:nvSpPr>
          <p:cNvPr id="21" name="We can verify our results by measuring energy error bars"/>
          <p:cNvSpPr txBox="1"/>
          <p:nvPr/>
        </p:nvSpPr>
        <p:spPr>
          <a:xfrm>
            <a:off x="3741600" y="2762857"/>
            <a:ext cx="8036100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>
              <a:defRPr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/>
              <a:t>Uses whatever quantum resources available</a:t>
            </a:r>
            <a:endParaRPr sz="1687" kern="0">
              <a:solidFill>
                <a:srgbClr val="DE6A10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328021" y="1546067"/>
            <a:ext cx="2943082" cy="3009135"/>
            <a:chOff x="214897" y="1498932"/>
            <a:chExt cx="4499210" cy="4600188"/>
          </a:xfrm>
        </p:grpSpPr>
        <p:sp>
          <p:nvSpPr>
            <p:cNvPr id="30" name="Afgeronde rechthoek 29"/>
            <p:cNvSpPr/>
            <p:nvPr/>
          </p:nvSpPr>
          <p:spPr>
            <a:xfrm>
              <a:off x="2777405" y="2845964"/>
              <a:ext cx="1936702" cy="1545461"/>
            </a:xfrm>
            <a:prstGeom prst="roundRect">
              <a:avLst>
                <a:gd name="adj" fmla="val 13560"/>
              </a:avLst>
            </a:prstGeom>
            <a:gradFill>
              <a:gsLst>
                <a:gs pos="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  <a:alpha val="64000"/>
                  </a:schemeClr>
                </a:gs>
              </a:gsLst>
              <a:lin ang="7200000" scaled="0"/>
            </a:gradFill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2" name="Groep 31"/>
            <p:cNvGrpSpPr/>
            <p:nvPr/>
          </p:nvGrpSpPr>
          <p:grpSpPr>
            <a:xfrm>
              <a:off x="214897" y="1906516"/>
              <a:ext cx="3603897" cy="3381477"/>
              <a:chOff x="212805" y="1926730"/>
              <a:chExt cx="3603897" cy="3381477"/>
            </a:xfrm>
          </p:grpSpPr>
          <p:sp>
            <p:nvSpPr>
              <p:cNvPr id="33" name="Afgeronde rechthoek 32"/>
              <p:cNvSpPr/>
              <p:nvPr/>
            </p:nvSpPr>
            <p:spPr>
              <a:xfrm>
                <a:off x="212805" y="2855943"/>
                <a:ext cx="1936702" cy="1565933"/>
              </a:xfrm>
              <a:prstGeom prst="roundRect">
                <a:avLst>
                  <a:gd name="adj" fmla="val 13560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7200000" scaled="0"/>
              </a:gra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4" name="Picture 3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508" y="2947130"/>
                <a:ext cx="1720104" cy="1428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5" name="Rechte verbindingslijn met pijl 34"/>
              <p:cNvCxnSpPr/>
              <p:nvPr/>
            </p:nvCxnSpPr>
            <p:spPr>
              <a:xfrm flipH="1" flipV="1">
                <a:off x="1164274" y="4421877"/>
                <a:ext cx="16882" cy="886329"/>
              </a:xfrm>
              <a:prstGeom prst="straightConnector1">
                <a:avLst/>
              </a:prstGeom>
              <a:ln w="5397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chte verbindingslijn met pijl 35"/>
              <p:cNvCxnSpPr/>
              <p:nvPr/>
            </p:nvCxnSpPr>
            <p:spPr>
              <a:xfrm flipH="1">
                <a:off x="1181156" y="5308206"/>
                <a:ext cx="2635546" cy="1"/>
              </a:xfrm>
              <a:prstGeom prst="straightConnector1">
                <a:avLst/>
              </a:prstGeom>
              <a:ln w="53975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met pijl 36"/>
              <p:cNvCxnSpPr/>
              <p:nvPr/>
            </p:nvCxnSpPr>
            <p:spPr>
              <a:xfrm flipH="1" flipV="1">
                <a:off x="1164274" y="1926730"/>
                <a:ext cx="2652428" cy="4171"/>
              </a:xfrm>
              <a:prstGeom prst="straightConnector1">
                <a:avLst/>
              </a:prstGeom>
              <a:ln w="53975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met pijl 37"/>
              <p:cNvCxnSpPr/>
              <p:nvPr/>
            </p:nvCxnSpPr>
            <p:spPr>
              <a:xfrm flipH="1" flipV="1">
                <a:off x="1181156" y="1930901"/>
                <a:ext cx="5207" cy="931866"/>
              </a:xfrm>
              <a:prstGeom prst="straightConnector1">
                <a:avLst/>
              </a:prstGeom>
              <a:ln w="53975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Afbeelding 3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238" y="1498932"/>
              <a:ext cx="261535" cy="246417"/>
            </a:xfrm>
            <a:prstGeom prst="rect">
              <a:avLst/>
            </a:prstGeom>
          </p:spPr>
        </p:pic>
        <p:pic>
          <p:nvPicPr>
            <p:cNvPr id="40" name="Afbeelding 3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704" y="5568909"/>
              <a:ext cx="1425008" cy="530211"/>
            </a:xfrm>
            <a:prstGeom prst="rect">
              <a:avLst/>
            </a:prstGeom>
          </p:spPr>
        </p:pic>
        <p:cxnSp>
          <p:nvCxnSpPr>
            <p:cNvPr id="41" name="Rechte verbindingslijn met pijl 40"/>
            <p:cNvCxnSpPr/>
            <p:nvPr/>
          </p:nvCxnSpPr>
          <p:spPr>
            <a:xfrm>
              <a:off x="3793118" y="1906516"/>
              <a:ext cx="0" cy="947691"/>
            </a:xfrm>
            <a:prstGeom prst="straightConnector1">
              <a:avLst/>
            </a:prstGeom>
            <a:ln w="539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/>
            <p:cNvCxnSpPr/>
            <p:nvPr/>
          </p:nvCxnSpPr>
          <p:spPr>
            <a:xfrm>
              <a:off x="3793118" y="4401662"/>
              <a:ext cx="0" cy="874510"/>
            </a:xfrm>
            <a:prstGeom prst="straightConnector1">
              <a:avLst/>
            </a:prstGeom>
            <a:ln w="539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Quantum Simulation"/>
          <p:cNvSpPr/>
          <p:nvPr/>
        </p:nvSpPr>
        <p:spPr>
          <a:xfrm>
            <a:off x="4176074" y="214274"/>
            <a:ext cx="4171063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Conclusions &amp; Outlook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24" name="We have excess to excited states and quantum phase transitions"/>
          <p:cNvSpPr txBox="1"/>
          <p:nvPr/>
        </p:nvSpPr>
        <p:spPr>
          <a:xfrm>
            <a:off x="3718763" y="4639163"/>
            <a:ext cx="8036100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>
              <a:defRPr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 smtClean="0"/>
              <a:t>Larger systems, 2D, ..</a:t>
            </a:r>
            <a:endParaRPr sz="1687" kern="0"/>
          </a:p>
        </p:txBody>
      </p:sp>
      <p:sp>
        <p:nvSpPr>
          <p:cNvPr id="25" name="Tekstvak 24"/>
          <p:cNvSpPr txBox="1"/>
          <p:nvPr/>
        </p:nvSpPr>
        <p:spPr>
          <a:xfrm>
            <a:off x="47265" y="6508865"/>
            <a:ext cx="12144735" cy="349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mtClean="0">
                <a:solidFill>
                  <a:schemeClr val="accent5"/>
                </a:solidFill>
              </a:rPr>
              <a:t>C. Kokail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C. Maier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</a:t>
            </a:r>
            <a:r>
              <a:rPr lang="nl-NL" b="1" smtClean="0">
                <a:solidFill>
                  <a:schemeClr val="accent5"/>
                </a:solidFill>
              </a:rPr>
              <a:t>RvB</a:t>
            </a:r>
            <a:r>
              <a:rPr lang="nl-NL" baseline="30000" smtClean="0">
                <a:solidFill>
                  <a:schemeClr val="accent5"/>
                </a:solidFill>
              </a:rPr>
              <a:t>*</a:t>
            </a:r>
            <a:r>
              <a:rPr lang="nl-NL" smtClean="0">
                <a:solidFill>
                  <a:schemeClr val="accent5"/>
                </a:solidFill>
              </a:rPr>
              <a:t>, T. Brydges, M. Joshi, P. Jurcevic, C. Muschik, P. Silvi, R. Blatt, C.F. Roos, P. Zoller,  </a:t>
            </a:r>
            <a:r>
              <a:rPr lang="nl-NL" b="1" smtClean="0">
                <a:solidFill>
                  <a:schemeClr val="accent5"/>
                </a:solidFill>
              </a:rPr>
              <a:t>Nature 569, 355 (2019)</a:t>
            </a:r>
            <a:endParaRPr lang="nl-NL" b="1" kern="0">
              <a:solidFill>
                <a:schemeClr val="accent5"/>
              </a:solidFill>
              <a:sym typeface="Helvetica Light"/>
            </a:endParaRPr>
          </a:p>
        </p:txBody>
      </p:sp>
      <p:sp>
        <p:nvSpPr>
          <p:cNvPr id="29" name="We have excess to excited states and quantum phase transitions"/>
          <p:cNvSpPr txBox="1"/>
          <p:nvPr/>
        </p:nvSpPr>
        <p:spPr>
          <a:xfrm>
            <a:off x="3718763" y="5097207"/>
            <a:ext cx="8036100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>
              <a:defRPr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 smtClean="0"/>
              <a:t>Other cost functions: Quantum metrology</a:t>
            </a:r>
            <a:endParaRPr sz="1687" kern="0"/>
          </a:p>
        </p:txBody>
      </p:sp>
      <p:sp>
        <p:nvSpPr>
          <p:cNvPr id="27" name="We can verify our results by measuring energy error bars"/>
          <p:cNvSpPr txBox="1"/>
          <p:nvPr/>
        </p:nvSpPr>
        <p:spPr>
          <a:xfrm>
            <a:off x="3759221" y="1550269"/>
            <a:ext cx="8036100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defTabSz="410751" hangingPunct="0">
              <a:defRPr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pPr>
            <a:r>
              <a:rPr lang="nl-NL" sz="1687" kern="0" smtClean="0">
                <a:solidFill>
                  <a:srgbClr val="000000"/>
                </a:solidFill>
              </a:rPr>
              <a:t>Optical lattices, Rydbergs, ions …</a:t>
            </a:r>
            <a:endParaRPr sz="1687" kern="0">
              <a:solidFill>
                <a:srgbClr val="DE6A10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44" name="Groep 43"/>
          <p:cNvGrpSpPr/>
          <p:nvPr/>
        </p:nvGrpSpPr>
        <p:grpSpPr>
          <a:xfrm>
            <a:off x="2056425" y="2516323"/>
            <a:ext cx="1139263" cy="725055"/>
            <a:chOff x="6465937" y="1662872"/>
            <a:chExt cx="1828924" cy="1163973"/>
          </a:xfrm>
        </p:grpSpPr>
        <p:pic>
          <p:nvPicPr>
            <p:cNvPr id="7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737908" y="2299982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1" name="Groep 70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72" name="Groep 71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81" name="Ovaal 80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2" name="Ovaal 81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3" name="Ovaal 82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4" name="Ovaal 83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5" name="Ovaal 84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6" name="Ovaal 85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Ovaal 86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3" name="Groep 72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74" name="Ovaal 73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5" name="Ovaal 74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6" name="Ovaal 75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7" name="Ovaal 76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8" name="Ovaal 77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Ovaal 78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400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8" grpId="0" animBg="1" advAuto="0"/>
      <p:bldP spid="2619" grpId="0" animBg="1" advAuto="0"/>
      <p:bldP spid="19" grpId="0" animBg="1" advAuto="0"/>
      <p:bldP spid="21" grpId="0" animBg="1" advAuto="0"/>
      <p:bldP spid="24" grpId="0" animBg="1" advAuto="0"/>
      <p:bldP spid="29" grpId="0" animBg="1" advAuto="0"/>
      <p:bldP spid="27" grpId="0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Quantum Simulation"/>
          <p:cNvSpPr/>
          <p:nvPr/>
        </p:nvSpPr>
        <p:spPr>
          <a:xfrm>
            <a:off x="3126659" y="214274"/>
            <a:ext cx="6125496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Programmable Quantum Sensors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674104" y="5954880"/>
            <a:ext cx="8521243" cy="441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nl-NL" sz="2400">
                <a:solidFill>
                  <a:schemeClr val="accent5"/>
                </a:solidFill>
              </a:rPr>
              <a:t>R. Kaubruegger et al., </a:t>
            </a:r>
            <a:r>
              <a:rPr lang="nl-NL" sz="2400" smtClean="0">
                <a:solidFill>
                  <a:schemeClr val="accent5"/>
                </a:solidFill>
              </a:rPr>
              <a:t>arXiv:1908.08343    (accepted Phys. Rev. Lett.)</a:t>
            </a:r>
            <a:endParaRPr lang="nl-NL" sz="2400" b="1" kern="0">
              <a:solidFill>
                <a:schemeClr val="accent5"/>
              </a:solidFill>
              <a:sym typeface="Helvetica Ligh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3" y="1939309"/>
            <a:ext cx="5509867" cy="30653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83" y="2477483"/>
            <a:ext cx="4971629" cy="22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" name="iqoqi.png" descr="iqoqi.png"/>
          <p:cNvPicPr>
            <a:picLocks noChangeAspect="1"/>
          </p:cNvPicPr>
          <p:nvPr/>
        </p:nvPicPr>
        <p:blipFill>
          <a:blip r:embed="rId2">
            <a:alphaModFix amt="14102"/>
            <a:extLst/>
          </a:blip>
          <a:stretch>
            <a:fillRect/>
          </a:stretch>
        </p:blipFill>
        <p:spPr>
          <a:xfrm>
            <a:off x="7240548" y="3765541"/>
            <a:ext cx="1926849" cy="222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2" name="uibk.png" descr="uibk.png"/>
          <p:cNvPicPr>
            <a:picLocks noChangeAspect="1"/>
          </p:cNvPicPr>
          <p:nvPr/>
        </p:nvPicPr>
        <p:blipFill>
          <a:blip r:embed="rId3">
            <a:alphaModFix amt="14517"/>
            <a:extLst/>
          </a:blip>
          <a:stretch>
            <a:fillRect/>
          </a:stretch>
        </p:blipFill>
        <p:spPr>
          <a:xfrm>
            <a:off x="1823058" y="1299348"/>
            <a:ext cx="3675622" cy="246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4" name="digcirc.pdf" descr="digcirc.pdf"/>
          <p:cNvPicPr>
            <a:picLocks noChangeAspect="1"/>
          </p:cNvPicPr>
          <p:nvPr/>
        </p:nvPicPr>
        <p:blipFill>
          <a:blip r:embed="rId4">
            <a:alphaModFix amt="14897"/>
            <a:extLst/>
          </a:blip>
          <a:stretch>
            <a:fillRect/>
          </a:stretch>
        </p:blipFill>
        <p:spPr>
          <a:xfrm>
            <a:off x="5284563" y="1141042"/>
            <a:ext cx="3840891" cy="1436585"/>
          </a:xfrm>
          <a:prstGeom prst="rect">
            <a:avLst/>
          </a:prstGeom>
          <a:ln w="12700">
            <a:miter lim="400000"/>
          </a:ln>
        </p:spPr>
      </p:pic>
      <p:sp>
        <p:nvSpPr>
          <p:cNvPr id="2625" name="Rectangle"/>
          <p:cNvSpPr/>
          <p:nvPr/>
        </p:nvSpPr>
        <p:spPr>
          <a:xfrm>
            <a:off x="5285703" y="1119675"/>
            <a:ext cx="3838611" cy="1479319"/>
          </a:xfrm>
          <a:prstGeom prst="rect">
            <a:avLst/>
          </a:prstGeom>
          <a:ln w="25400">
            <a:solidFill>
              <a:srgbClr val="53585F">
                <a:alpha val="14897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26" name="Line"/>
          <p:cNvSpPr/>
          <p:nvPr/>
        </p:nvSpPr>
        <p:spPr>
          <a:xfrm flipV="1">
            <a:off x="4669088" y="1121839"/>
            <a:ext cx="615440" cy="765176"/>
          </a:xfrm>
          <a:prstGeom prst="line">
            <a:avLst/>
          </a:prstGeom>
          <a:ln w="25400">
            <a:solidFill>
              <a:srgbClr val="53585F">
                <a:alpha val="14897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27" name="Line"/>
          <p:cNvSpPr/>
          <p:nvPr/>
        </p:nvSpPr>
        <p:spPr>
          <a:xfrm>
            <a:off x="4669088" y="1874072"/>
            <a:ext cx="617731" cy="723307"/>
          </a:xfrm>
          <a:prstGeom prst="line">
            <a:avLst/>
          </a:prstGeom>
          <a:ln w="25400">
            <a:solidFill>
              <a:srgbClr val="53585F">
                <a:alpha val="14897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28" name="Circle"/>
          <p:cNvSpPr/>
          <p:nvPr/>
        </p:nvSpPr>
        <p:spPr>
          <a:xfrm>
            <a:off x="4605091" y="1813178"/>
            <a:ext cx="133946" cy="1339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  <a:alpha val="14897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29" name="Digital Simulation"/>
          <p:cNvSpPr txBox="1"/>
          <p:nvPr/>
        </p:nvSpPr>
        <p:spPr>
          <a:xfrm>
            <a:off x="5953563" y="794214"/>
            <a:ext cx="200763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>
                <a:solidFill>
                  <a:srgbClr val="53585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687" kern="0"/>
              <a:t>Digital Simulation</a:t>
            </a:r>
          </a:p>
        </p:txBody>
      </p:sp>
      <p:pic>
        <p:nvPicPr>
          <p:cNvPr id="2630" name="2000px-Desktop_computer_clipart_-_Yellow_theme.png" descr="2000px-Desktop_computer_clipart_-_Yellow_theme.png"/>
          <p:cNvPicPr>
            <a:picLocks noChangeAspect="1"/>
          </p:cNvPicPr>
          <p:nvPr/>
        </p:nvPicPr>
        <p:blipFill>
          <a:blip r:embed="rId5">
            <a:alphaModFix amt="14932"/>
            <a:extLst/>
          </a:blip>
          <a:stretch>
            <a:fillRect/>
          </a:stretch>
        </p:blipFill>
        <p:spPr>
          <a:xfrm>
            <a:off x="7401080" y="3318916"/>
            <a:ext cx="737144" cy="532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1" name="Image" descr="Image"/>
          <p:cNvPicPr>
            <a:picLocks noChangeAspect="1"/>
          </p:cNvPicPr>
          <p:nvPr/>
        </p:nvPicPr>
        <p:blipFill>
          <a:blip r:embed="rId6">
            <a:alphaModFix amt="14932"/>
            <a:extLst/>
          </a:blip>
          <a:stretch>
            <a:fillRect/>
          </a:stretch>
        </p:blipFill>
        <p:spPr>
          <a:xfrm>
            <a:off x="8172737" y="3491447"/>
            <a:ext cx="2294930" cy="187524"/>
          </a:xfrm>
          <a:prstGeom prst="rect">
            <a:avLst/>
          </a:prstGeom>
          <a:ln w="12700">
            <a:miter lim="400000"/>
          </a:ln>
        </p:spPr>
      </p:pic>
      <p:sp>
        <p:nvSpPr>
          <p:cNvPr id="2632" name="Line"/>
          <p:cNvSpPr/>
          <p:nvPr/>
        </p:nvSpPr>
        <p:spPr>
          <a:xfrm>
            <a:off x="7663403" y="3043803"/>
            <a:ext cx="1" cy="250864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33" name="Line"/>
          <p:cNvSpPr/>
          <p:nvPr/>
        </p:nvSpPr>
        <p:spPr>
          <a:xfrm>
            <a:off x="7119484" y="3053794"/>
            <a:ext cx="552992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62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34" name="Line"/>
          <p:cNvSpPr/>
          <p:nvPr/>
        </p:nvSpPr>
        <p:spPr>
          <a:xfrm flipV="1">
            <a:off x="7126564" y="3043791"/>
            <a:ext cx="1" cy="552993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35" name="Line"/>
          <p:cNvSpPr/>
          <p:nvPr/>
        </p:nvSpPr>
        <p:spPr>
          <a:xfrm>
            <a:off x="7119484" y="3594041"/>
            <a:ext cx="258131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2636" name="Image" descr="Image"/>
          <p:cNvPicPr>
            <a:picLocks noChangeAspect="1"/>
          </p:cNvPicPr>
          <p:nvPr/>
        </p:nvPicPr>
        <p:blipFill>
          <a:blip r:embed="rId7">
            <a:alphaModFix amt="14932"/>
            <a:extLst/>
          </a:blip>
          <a:stretch>
            <a:fillRect/>
          </a:stretch>
        </p:blipFill>
        <p:spPr>
          <a:xfrm>
            <a:off x="8167099" y="3491447"/>
            <a:ext cx="2187774" cy="187524"/>
          </a:xfrm>
          <a:prstGeom prst="rect">
            <a:avLst/>
          </a:prstGeom>
          <a:ln w="12700">
            <a:miter lim="400000"/>
          </a:ln>
        </p:spPr>
      </p:pic>
      <p:sp>
        <p:nvSpPr>
          <p:cNvPr id="2637" name="Circle"/>
          <p:cNvSpPr/>
          <p:nvPr/>
        </p:nvSpPr>
        <p:spPr>
          <a:xfrm>
            <a:off x="6818336" y="3561471"/>
            <a:ext cx="71438" cy="71438"/>
          </a:xfrm>
          <a:prstGeom prst="ellipse">
            <a:avLst/>
          </a:prstGeom>
          <a:solidFill>
            <a:schemeClr val="accent2">
              <a:hueOff val="-2473793"/>
              <a:satOff val="-50209"/>
              <a:lumOff val="23543"/>
              <a:alpha val="14932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38" name="Line"/>
          <p:cNvSpPr/>
          <p:nvPr/>
        </p:nvSpPr>
        <p:spPr>
          <a:xfrm>
            <a:off x="6846378" y="3597190"/>
            <a:ext cx="529263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39" name="Line"/>
          <p:cNvSpPr/>
          <p:nvPr/>
        </p:nvSpPr>
        <p:spPr>
          <a:xfrm flipV="1">
            <a:off x="6844397" y="2586272"/>
            <a:ext cx="1" cy="2321023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102"/>
              </a:schemeClr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0" name="Line"/>
          <p:cNvSpPr/>
          <p:nvPr/>
        </p:nvSpPr>
        <p:spPr>
          <a:xfrm>
            <a:off x="9132378" y="2120770"/>
            <a:ext cx="529263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846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1" name="Line"/>
          <p:cNvSpPr/>
          <p:nvPr/>
        </p:nvSpPr>
        <p:spPr>
          <a:xfrm>
            <a:off x="9659230" y="2111840"/>
            <a:ext cx="1" cy="1326490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2" name="Line"/>
          <p:cNvSpPr/>
          <p:nvPr/>
        </p:nvSpPr>
        <p:spPr>
          <a:xfrm>
            <a:off x="8170222" y="3429000"/>
            <a:ext cx="1480411" cy="0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3" name="Line"/>
          <p:cNvSpPr/>
          <p:nvPr/>
        </p:nvSpPr>
        <p:spPr>
          <a:xfrm>
            <a:off x="6844397" y="6327725"/>
            <a:ext cx="1" cy="187524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10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4" name="Line"/>
          <p:cNvSpPr/>
          <p:nvPr/>
        </p:nvSpPr>
        <p:spPr>
          <a:xfrm>
            <a:off x="6846378" y="6506140"/>
            <a:ext cx="2814036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10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5" name="Line"/>
          <p:cNvSpPr/>
          <p:nvPr/>
        </p:nvSpPr>
        <p:spPr>
          <a:xfrm flipH="1">
            <a:off x="9659230" y="3732088"/>
            <a:ext cx="1" cy="2783084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6" name="Line"/>
          <p:cNvSpPr/>
          <p:nvPr/>
        </p:nvSpPr>
        <p:spPr>
          <a:xfrm>
            <a:off x="8170222" y="3742048"/>
            <a:ext cx="1480411" cy="1"/>
          </a:xfrm>
          <a:prstGeom prst="line">
            <a:avLst/>
          </a:prstGeom>
          <a:ln w="25400">
            <a:solidFill>
              <a:schemeClr val="accent2">
                <a:hueOff val="-2473793"/>
                <a:satOff val="-50209"/>
                <a:lumOff val="23543"/>
                <a:alpha val="14932"/>
              </a:schemeClr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47" name="Rectangle"/>
          <p:cNvSpPr/>
          <p:nvPr/>
        </p:nvSpPr>
        <p:spPr>
          <a:xfrm>
            <a:off x="4114783" y="4584818"/>
            <a:ext cx="3655076" cy="1835849"/>
          </a:xfrm>
          <a:prstGeom prst="rect">
            <a:avLst/>
          </a:prstGeom>
          <a:ln w="38100">
            <a:solidFill>
              <a:srgbClr val="FF2600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48" name="Rectangle"/>
          <p:cNvSpPr/>
          <p:nvPr/>
        </p:nvSpPr>
        <p:spPr>
          <a:xfrm>
            <a:off x="4229536" y="4901589"/>
            <a:ext cx="2718803" cy="1418726"/>
          </a:xfrm>
          <a:prstGeom prst="rect">
            <a:avLst/>
          </a:prstGeom>
          <a:ln w="25400">
            <a:solidFill>
              <a:srgbClr val="53585F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49" name="Line"/>
          <p:cNvSpPr/>
          <p:nvPr/>
        </p:nvSpPr>
        <p:spPr>
          <a:xfrm>
            <a:off x="6951192" y="4907190"/>
            <a:ext cx="632242" cy="672912"/>
          </a:xfrm>
          <a:prstGeom prst="line">
            <a:avLst/>
          </a:prstGeom>
          <a:ln w="25400">
            <a:solidFill>
              <a:srgbClr val="53585F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50" name="Line"/>
          <p:cNvSpPr/>
          <p:nvPr/>
        </p:nvSpPr>
        <p:spPr>
          <a:xfrm flipV="1">
            <a:off x="6945106" y="5581810"/>
            <a:ext cx="644264" cy="736822"/>
          </a:xfrm>
          <a:prstGeom prst="line">
            <a:avLst/>
          </a:prstGeom>
          <a:ln w="25400">
            <a:solidFill>
              <a:srgbClr val="53585F">
                <a:alpha val="14102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51" name="Circle"/>
          <p:cNvSpPr/>
          <p:nvPr/>
        </p:nvSpPr>
        <p:spPr>
          <a:xfrm>
            <a:off x="7521160" y="5513681"/>
            <a:ext cx="133946" cy="13394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  <a:alpha val="141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653" name="Image" descr="Image"/>
          <p:cNvPicPr>
            <a:picLocks noChangeAspect="1"/>
          </p:cNvPicPr>
          <p:nvPr/>
        </p:nvPicPr>
        <p:blipFill>
          <a:blip r:embed="rId8">
            <a:alphaModFix amt="14102"/>
            <a:extLst/>
          </a:blip>
          <a:stretch>
            <a:fillRect/>
          </a:stretch>
        </p:blipFill>
        <p:spPr>
          <a:xfrm rot="16200000">
            <a:off x="4169187" y="5746445"/>
            <a:ext cx="382386" cy="137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4" name="Image" descr="Image"/>
          <p:cNvPicPr>
            <a:picLocks noChangeAspect="1"/>
          </p:cNvPicPr>
          <p:nvPr/>
        </p:nvPicPr>
        <p:blipFill>
          <a:blip r:embed="rId8">
            <a:alphaModFix amt="14102"/>
            <a:extLst/>
          </a:blip>
          <a:stretch>
            <a:fillRect/>
          </a:stretch>
        </p:blipFill>
        <p:spPr>
          <a:xfrm rot="16200000" flipH="1">
            <a:off x="4547294" y="5746445"/>
            <a:ext cx="382386" cy="137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5" name="Image" descr="Image"/>
          <p:cNvPicPr>
            <a:picLocks noChangeAspect="1"/>
          </p:cNvPicPr>
          <p:nvPr/>
        </p:nvPicPr>
        <p:blipFill>
          <a:blip r:embed="rId8">
            <a:alphaModFix amt="14102"/>
            <a:extLst/>
          </a:blip>
          <a:stretch>
            <a:fillRect/>
          </a:stretch>
        </p:blipFill>
        <p:spPr>
          <a:xfrm rot="16200000" flipH="1">
            <a:off x="4924020" y="5757993"/>
            <a:ext cx="382387" cy="137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6" name="Image" descr="Image"/>
          <p:cNvPicPr>
            <a:picLocks noChangeAspect="1"/>
          </p:cNvPicPr>
          <p:nvPr/>
        </p:nvPicPr>
        <p:blipFill>
          <a:blip r:embed="rId8">
            <a:alphaModFix amt="14102"/>
            <a:extLst/>
          </a:blip>
          <a:stretch>
            <a:fillRect/>
          </a:stretch>
        </p:blipFill>
        <p:spPr>
          <a:xfrm rot="16200000" flipH="1">
            <a:off x="6049253" y="5765544"/>
            <a:ext cx="382386" cy="137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7" name="Image" descr="Image"/>
          <p:cNvPicPr>
            <a:picLocks noChangeAspect="1"/>
          </p:cNvPicPr>
          <p:nvPr/>
        </p:nvPicPr>
        <p:blipFill>
          <a:blip r:embed="rId8">
            <a:alphaModFix amt="14102"/>
            <a:extLst/>
          </a:blip>
          <a:stretch>
            <a:fillRect/>
          </a:stretch>
        </p:blipFill>
        <p:spPr>
          <a:xfrm rot="5400000" flipH="1">
            <a:off x="5681615" y="5765544"/>
            <a:ext cx="382386" cy="137268"/>
          </a:xfrm>
          <a:prstGeom prst="rect">
            <a:avLst/>
          </a:prstGeom>
          <a:ln w="12700">
            <a:miter lim="400000"/>
          </a:ln>
        </p:spPr>
      </p:pic>
      <p:sp>
        <p:nvSpPr>
          <p:cNvPr id="2700" name="Connection Line"/>
          <p:cNvSpPr/>
          <p:nvPr/>
        </p:nvSpPr>
        <p:spPr>
          <a:xfrm>
            <a:off x="4404113" y="5628761"/>
            <a:ext cx="283425" cy="101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594"/>
                </a:moveTo>
                <a:cubicBezTo>
                  <a:pt x="7516" y="-5399"/>
                  <a:pt x="14716" y="-5197"/>
                  <a:pt x="21600" y="16201"/>
                </a:cubicBezTo>
              </a:path>
            </a:pathLst>
          </a:custGeom>
          <a:ln w="12700">
            <a:solidFill>
              <a:srgbClr val="000000">
                <a:alpha val="14102"/>
              </a:srgb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701" name="Connection Line"/>
          <p:cNvSpPr/>
          <p:nvPr/>
        </p:nvSpPr>
        <p:spPr>
          <a:xfrm>
            <a:off x="4790275" y="5628761"/>
            <a:ext cx="283426" cy="101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15594"/>
                </a:moveTo>
                <a:cubicBezTo>
                  <a:pt x="7516" y="-5399"/>
                  <a:pt x="14716" y="-5197"/>
                  <a:pt x="21600" y="16201"/>
                </a:cubicBezTo>
              </a:path>
            </a:pathLst>
          </a:custGeom>
          <a:ln w="12700">
            <a:solidFill>
              <a:srgbClr val="000000">
                <a:alpha val="14102"/>
              </a:srgb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702" name="Connection Line"/>
          <p:cNvSpPr/>
          <p:nvPr/>
        </p:nvSpPr>
        <p:spPr>
          <a:xfrm>
            <a:off x="4729976" y="5455140"/>
            <a:ext cx="1087056" cy="270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145"/>
                </a:moveTo>
                <a:cubicBezTo>
                  <a:pt x="7366" y="-5400"/>
                  <a:pt x="14566" y="-5382"/>
                  <a:pt x="21600" y="16200"/>
                </a:cubicBezTo>
              </a:path>
            </a:pathLst>
          </a:custGeom>
          <a:ln w="12700">
            <a:solidFill>
              <a:srgbClr val="53585F">
                <a:alpha val="14102"/>
              </a:srgb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703" name="Connection Line"/>
          <p:cNvSpPr/>
          <p:nvPr/>
        </p:nvSpPr>
        <p:spPr>
          <a:xfrm>
            <a:off x="4700561" y="5334411"/>
            <a:ext cx="1472036" cy="416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extrusionOk="0">
                <a:moveTo>
                  <a:pt x="0" y="15185"/>
                </a:moveTo>
                <a:cubicBezTo>
                  <a:pt x="7395" y="-5396"/>
                  <a:pt x="14595" y="-5056"/>
                  <a:pt x="21600" y="16204"/>
                </a:cubicBezTo>
              </a:path>
            </a:pathLst>
          </a:custGeom>
          <a:ln w="12700">
            <a:solidFill>
              <a:srgbClr val="A6AAA9">
                <a:alpha val="14102"/>
              </a:srgb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 algn="ctr" defTabSz="410751" hangingPunct="0"/>
            <a:endParaRPr sz="2531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2662" name="Image" descr="Image"/>
          <p:cNvPicPr>
            <a:picLocks noChangeAspect="1"/>
          </p:cNvPicPr>
          <p:nvPr/>
        </p:nvPicPr>
        <p:blipFill>
          <a:blip r:embed="rId9">
            <a:alphaModFix amt="14102"/>
            <a:extLst/>
          </a:blip>
          <a:stretch>
            <a:fillRect/>
          </a:stretch>
        </p:blipFill>
        <p:spPr>
          <a:xfrm>
            <a:off x="5854292" y="5135937"/>
            <a:ext cx="1061252" cy="421454"/>
          </a:xfrm>
          <a:prstGeom prst="rect">
            <a:avLst/>
          </a:prstGeom>
          <a:ln w="12700">
            <a:miter lim="400000"/>
          </a:ln>
        </p:spPr>
      </p:pic>
      <p:sp>
        <p:nvSpPr>
          <p:cNvPr id="2663" name="Circle"/>
          <p:cNvSpPr/>
          <p:nvPr/>
        </p:nvSpPr>
        <p:spPr>
          <a:xfrm>
            <a:off x="5335062" y="5816822"/>
            <a:ext cx="19610" cy="19610"/>
          </a:xfrm>
          <a:prstGeom prst="ellipse">
            <a:avLst/>
          </a:prstGeom>
          <a:solidFill>
            <a:srgbClr val="000000">
              <a:alpha val="14102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64" name="Circle"/>
          <p:cNvSpPr/>
          <p:nvPr/>
        </p:nvSpPr>
        <p:spPr>
          <a:xfrm>
            <a:off x="5435873" y="5816822"/>
            <a:ext cx="19610" cy="19610"/>
          </a:xfrm>
          <a:prstGeom prst="ellipse">
            <a:avLst/>
          </a:prstGeom>
          <a:solidFill>
            <a:srgbClr val="000000">
              <a:alpha val="14102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65" name="Circle"/>
          <p:cNvSpPr/>
          <p:nvPr/>
        </p:nvSpPr>
        <p:spPr>
          <a:xfrm>
            <a:off x="5533920" y="5816822"/>
            <a:ext cx="19610" cy="19610"/>
          </a:xfrm>
          <a:prstGeom prst="ellipse">
            <a:avLst/>
          </a:prstGeom>
          <a:solidFill>
            <a:srgbClr val="000000">
              <a:alpha val="14102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66" name="Circle"/>
          <p:cNvSpPr/>
          <p:nvPr/>
        </p:nvSpPr>
        <p:spPr>
          <a:xfrm>
            <a:off x="5634731" y="5816822"/>
            <a:ext cx="19610" cy="19610"/>
          </a:xfrm>
          <a:prstGeom prst="ellipse">
            <a:avLst/>
          </a:prstGeom>
          <a:solidFill>
            <a:srgbClr val="000000">
              <a:alpha val="14102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667" name="blueball.pdf" descr="blueball.pdf"/>
          <p:cNvPicPr>
            <a:picLocks noChangeAspect="1"/>
          </p:cNvPicPr>
          <p:nvPr/>
        </p:nvPicPr>
        <p:blipFill>
          <a:blip r:embed="rId10">
            <a:alphaModFix amt="14102"/>
            <a:extLst/>
          </a:blip>
          <a:stretch>
            <a:fillRect/>
          </a:stretch>
        </p:blipFill>
        <p:spPr>
          <a:xfrm>
            <a:off x="4262332" y="5728579"/>
            <a:ext cx="196096" cy="1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8" name="blueball.pdf" descr="blueball.pdf"/>
          <p:cNvPicPr>
            <a:picLocks noChangeAspect="1"/>
          </p:cNvPicPr>
          <p:nvPr/>
        </p:nvPicPr>
        <p:blipFill>
          <a:blip r:embed="rId10">
            <a:alphaModFix amt="14102"/>
            <a:extLst/>
          </a:blip>
          <a:stretch>
            <a:fillRect/>
          </a:stretch>
        </p:blipFill>
        <p:spPr>
          <a:xfrm>
            <a:off x="4640439" y="5728579"/>
            <a:ext cx="196096" cy="1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9" name="blueball.pdf" descr="blueball.pdf"/>
          <p:cNvPicPr>
            <a:picLocks noChangeAspect="1"/>
          </p:cNvPicPr>
          <p:nvPr/>
        </p:nvPicPr>
        <p:blipFill>
          <a:blip r:embed="rId10">
            <a:alphaModFix amt="14102"/>
            <a:extLst/>
          </a:blip>
          <a:stretch>
            <a:fillRect/>
          </a:stretch>
        </p:blipFill>
        <p:spPr>
          <a:xfrm>
            <a:off x="5017165" y="5728579"/>
            <a:ext cx="196096" cy="1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0" name="blueball.pdf" descr="blueball.pdf"/>
          <p:cNvPicPr>
            <a:picLocks noChangeAspect="1"/>
          </p:cNvPicPr>
          <p:nvPr/>
        </p:nvPicPr>
        <p:blipFill>
          <a:blip r:embed="rId10">
            <a:alphaModFix amt="14102"/>
            <a:extLst/>
          </a:blip>
          <a:stretch>
            <a:fillRect/>
          </a:stretch>
        </p:blipFill>
        <p:spPr>
          <a:xfrm>
            <a:off x="5774761" y="5728579"/>
            <a:ext cx="196096" cy="1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1" name="blueball.pdf" descr="blueball.pdf"/>
          <p:cNvPicPr>
            <a:picLocks noChangeAspect="1"/>
          </p:cNvPicPr>
          <p:nvPr/>
        </p:nvPicPr>
        <p:blipFill>
          <a:blip r:embed="rId10">
            <a:alphaModFix amt="14102"/>
            <a:extLst/>
          </a:blip>
          <a:stretch>
            <a:fillRect/>
          </a:stretch>
        </p:blipFill>
        <p:spPr>
          <a:xfrm>
            <a:off x="6142398" y="5728579"/>
            <a:ext cx="196096" cy="196096"/>
          </a:xfrm>
          <a:prstGeom prst="rect">
            <a:avLst/>
          </a:prstGeom>
          <a:ln w="12700">
            <a:miter lim="400000"/>
          </a:ln>
        </p:spPr>
      </p:pic>
      <p:sp>
        <p:nvSpPr>
          <p:cNvPr id="2672" name="Line"/>
          <p:cNvSpPr/>
          <p:nvPr/>
        </p:nvSpPr>
        <p:spPr>
          <a:xfrm>
            <a:off x="7663404" y="2905783"/>
            <a:ext cx="1" cy="432054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73" name="Line"/>
          <p:cNvSpPr/>
          <p:nvPr/>
        </p:nvSpPr>
        <p:spPr>
          <a:xfrm>
            <a:off x="7119484" y="2915775"/>
            <a:ext cx="552992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62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74" name="Line"/>
          <p:cNvSpPr/>
          <p:nvPr/>
        </p:nvSpPr>
        <p:spPr>
          <a:xfrm flipV="1">
            <a:off x="7126564" y="2905771"/>
            <a:ext cx="1" cy="552992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675" name="Line"/>
          <p:cNvSpPr/>
          <p:nvPr/>
        </p:nvSpPr>
        <p:spPr>
          <a:xfrm>
            <a:off x="7119484" y="3456021"/>
            <a:ext cx="258131" cy="1"/>
          </a:xfrm>
          <a:prstGeom prst="lin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  <a:alpha val="149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2676" name="Zoller-04_540x720_Zuschnitt.jpg" descr="Zoller-04_540x720_Zuschnitt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683998" y="5041320"/>
            <a:ext cx="608773" cy="811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8" name="SILVI_Pietro.jpg" descr="SILVI_Pietro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924664" y="3827655"/>
            <a:ext cx="562571" cy="749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9" name="Rainer_Blatt.jpg" descr="Rainer_Blatt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121177" y="3054047"/>
            <a:ext cx="562571" cy="749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0" name="c_muschik.jpg" descr="c_muschik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995791" y="1107705"/>
            <a:ext cx="562570" cy="75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1" name="ROOS_Christian.jpg" descr="ROOS_Christian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121177" y="4085168"/>
            <a:ext cx="562571" cy="74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2" name="JURCEVIC_Petar_2015-c-1513841069.jpg" descr="JURCEVIC_Petar_2015-c-1513841069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824337" y="4078380"/>
            <a:ext cx="562571" cy="750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3" name="Maier_Christine-c-1484580419.jpg" descr="Maier_Christine-c-1484580419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835423" y="3053587"/>
            <a:ext cx="562571" cy="750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4" name="p_schindler.jpg" descr="p_schindler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143728" y="3520123"/>
            <a:ext cx="608773" cy="750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5" name="Stricker_Roman.jpg" descr="Stricker_Roman.jp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821339" y="3520123"/>
            <a:ext cx="750094" cy="750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6" name="esteban.jpg" descr="esteban.jp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8868055" y="1107111"/>
            <a:ext cx="562571" cy="75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7" name="monz_thomas_1800x1080.jpg" descr="monz_thomas_1800x1080.jp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109244" y="3605476"/>
            <a:ext cx="965647" cy="579388"/>
          </a:xfrm>
          <a:prstGeom prst="rect">
            <a:avLst/>
          </a:prstGeom>
          <a:ln w="12700">
            <a:miter lim="400000"/>
          </a:ln>
        </p:spPr>
      </p:pic>
      <p:sp>
        <p:nvSpPr>
          <p:cNvPr id="2688" name="T. Monz"/>
          <p:cNvSpPr txBox="1"/>
          <p:nvPr/>
        </p:nvSpPr>
        <p:spPr>
          <a:xfrm>
            <a:off x="2287681" y="4220463"/>
            <a:ext cx="60877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T. Monz</a:t>
            </a:r>
          </a:p>
        </p:txBody>
      </p:sp>
      <p:sp>
        <p:nvSpPr>
          <p:cNvPr id="2689" name="P. Schindler"/>
          <p:cNvSpPr txBox="1"/>
          <p:nvPr/>
        </p:nvSpPr>
        <p:spPr>
          <a:xfrm>
            <a:off x="2988305" y="4321987"/>
            <a:ext cx="8755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P. Schindler</a:t>
            </a:r>
          </a:p>
        </p:txBody>
      </p:sp>
      <p:sp>
        <p:nvSpPr>
          <p:cNvPr id="2690" name="R. Stricker"/>
          <p:cNvSpPr txBox="1"/>
          <p:nvPr/>
        </p:nvSpPr>
        <p:spPr>
          <a:xfrm>
            <a:off x="3821339" y="4321987"/>
            <a:ext cx="75009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R. Stricker</a:t>
            </a:r>
          </a:p>
        </p:txBody>
      </p:sp>
      <p:sp>
        <p:nvSpPr>
          <p:cNvPr id="2691" name="P. Silvi"/>
          <p:cNvSpPr txBox="1"/>
          <p:nvPr/>
        </p:nvSpPr>
        <p:spPr>
          <a:xfrm>
            <a:off x="5901563" y="4597492"/>
            <a:ext cx="60877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P. Silvi</a:t>
            </a:r>
          </a:p>
        </p:txBody>
      </p:sp>
      <p:sp>
        <p:nvSpPr>
          <p:cNvPr id="2692" name="R. van Bijnen"/>
          <p:cNvSpPr txBox="1"/>
          <p:nvPr/>
        </p:nvSpPr>
        <p:spPr>
          <a:xfrm>
            <a:off x="6467440" y="4590970"/>
            <a:ext cx="96564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lang="nl-NL" sz="1125" kern="0">
                <a:solidFill>
                  <a:srgbClr val="000000"/>
                </a:solidFill>
              </a:rPr>
              <a:t>C. Kokail</a:t>
            </a:r>
            <a:endParaRPr sz="1125" kern="0">
              <a:solidFill>
                <a:srgbClr val="000000"/>
              </a:solidFill>
            </a:endParaRPr>
          </a:p>
        </p:txBody>
      </p:sp>
      <p:sp>
        <p:nvSpPr>
          <p:cNvPr id="2693" name="P. Zoller"/>
          <p:cNvSpPr txBox="1"/>
          <p:nvPr/>
        </p:nvSpPr>
        <p:spPr>
          <a:xfrm>
            <a:off x="6683998" y="5850835"/>
            <a:ext cx="60877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P. Zoller</a:t>
            </a:r>
          </a:p>
        </p:txBody>
      </p:sp>
      <p:sp>
        <p:nvSpPr>
          <p:cNvPr id="2694" name="R. Blatt"/>
          <p:cNvSpPr txBox="1"/>
          <p:nvPr/>
        </p:nvSpPr>
        <p:spPr>
          <a:xfrm>
            <a:off x="9098076" y="3772540"/>
            <a:ext cx="60877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R. Blatt</a:t>
            </a:r>
          </a:p>
        </p:txBody>
      </p:sp>
      <p:sp>
        <p:nvSpPr>
          <p:cNvPr id="2695" name="C. Muschik"/>
          <p:cNvSpPr txBox="1"/>
          <p:nvPr/>
        </p:nvSpPr>
        <p:spPr>
          <a:xfrm>
            <a:off x="7839297" y="1838010"/>
            <a:ext cx="8755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C. Muschik</a:t>
            </a:r>
          </a:p>
        </p:txBody>
      </p:sp>
      <p:sp>
        <p:nvSpPr>
          <p:cNvPr id="2696" name="C. Roos"/>
          <p:cNvSpPr txBox="1"/>
          <p:nvPr/>
        </p:nvSpPr>
        <p:spPr>
          <a:xfrm>
            <a:off x="9098076" y="4803279"/>
            <a:ext cx="60877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C. Roos</a:t>
            </a:r>
          </a:p>
        </p:txBody>
      </p:sp>
      <p:sp>
        <p:nvSpPr>
          <p:cNvPr id="2697" name="P. Jurcevic"/>
          <p:cNvSpPr txBox="1"/>
          <p:nvPr/>
        </p:nvSpPr>
        <p:spPr>
          <a:xfrm>
            <a:off x="9667843" y="4804510"/>
            <a:ext cx="8755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P. Jurcevic</a:t>
            </a:r>
          </a:p>
        </p:txBody>
      </p:sp>
      <p:sp>
        <p:nvSpPr>
          <p:cNvPr id="2698" name="C. Maier"/>
          <p:cNvSpPr txBox="1"/>
          <p:nvPr/>
        </p:nvSpPr>
        <p:spPr>
          <a:xfrm>
            <a:off x="9678929" y="3788208"/>
            <a:ext cx="8755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C. Maier</a:t>
            </a:r>
          </a:p>
        </p:txBody>
      </p:sp>
      <p:sp>
        <p:nvSpPr>
          <p:cNvPr id="2699" name="E. Martinez"/>
          <p:cNvSpPr txBox="1"/>
          <p:nvPr/>
        </p:nvSpPr>
        <p:spPr>
          <a:xfrm>
            <a:off x="8711561" y="1838010"/>
            <a:ext cx="8755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sz="1125" kern="0">
                <a:solidFill>
                  <a:srgbClr val="000000"/>
                </a:solidFill>
              </a:rPr>
              <a:t>E. Martinez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70" y="3806414"/>
            <a:ext cx="580084" cy="773445"/>
          </a:xfrm>
          <a:prstGeom prst="rect">
            <a:avLst/>
          </a:prstGeom>
        </p:spPr>
      </p:pic>
      <p:pic>
        <p:nvPicPr>
          <p:cNvPr id="80" name="Image" descr="Image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9110692" y="5101656"/>
            <a:ext cx="567846" cy="756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" descr="Image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9811236" y="5081969"/>
            <a:ext cx="570282" cy="76037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C. Maier"/>
          <p:cNvSpPr txBox="1"/>
          <p:nvPr/>
        </p:nvSpPr>
        <p:spPr>
          <a:xfrm>
            <a:off x="8944984" y="5821865"/>
            <a:ext cx="8755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lang="nl-NL" sz="1125" kern="0">
                <a:solidFill>
                  <a:srgbClr val="000000"/>
                </a:solidFill>
              </a:rPr>
              <a:t>M</a:t>
            </a:r>
            <a:r>
              <a:rPr sz="1125" kern="0" smtClean="0">
                <a:solidFill>
                  <a:srgbClr val="000000"/>
                </a:solidFill>
              </a:rPr>
              <a:t>. </a:t>
            </a:r>
            <a:r>
              <a:rPr lang="nl-NL" sz="1125" kern="0" smtClean="0">
                <a:solidFill>
                  <a:srgbClr val="000000"/>
                </a:solidFill>
              </a:rPr>
              <a:t>Joshi</a:t>
            </a:r>
            <a:endParaRPr sz="1125" kern="0">
              <a:solidFill>
                <a:srgbClr val="000000"/>
              </a:solidFill>
            </a:endParaRPr>
          </a:p>
        </p:txBody>
      </p:sp>
      <p:sp>
        <p:nvSpPr>
          <p:cNvPr id="83" name="C. Maier"/>
          <p:cNvSpPr txBox="1"/>
          <p:nvPr/>
        </p:nvSpPr>
        <p:spPr>
          <a:xfrm>
            <a:off x="9654176" y="5818072"/>
            <a:ext cx="8755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600">
                <a:latin typeface="Fira Sans Medium"/>
                <a:ea typeface="Fira Sans Medium"/>
                <a:cs typeface="Fira Sans Medium"/>
                <a:sym typeface="Fira Sans Medium"/>
              </a:defRPr>
            </a:lvl1pPr>
          </a:lstStyle>
          <a:p>
            <a:pPr algn="ctr" defTabSz="410751" hangingPunct="0"/>
            <a:r>
              <a:rPr lang="nl-NL" sz="1125" kern="0" smtClean="0">
                <a:solidFill>
                  <a:srgbClr val="000000"/>
                </a:solidFill>
              </a:rPr>
              <a:t>T. Brydges</a:t>
            </a:r>
            <a:endParaRPr sz="1125" kern="0">
              <a:solidFill>
                <a:srgbClr val="000000"/>
              </a:solidFill>
            </a:endParaRPr>
          </a:p>
        </p:txBody>
      </p:sp>
      <p:sp>
        <p:nvSpPr>
          <p:cNvPr id="87" name="Quantum Simulation"/>
          <p:cNvSpPr/>
          <p:nvPr/>
        </p:nvSpPr>
        <p:spPr>
          <a:xfrm>
            <a:off x="4081810" y="199110"/>
            <a:ext cx="5104316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Innsbruck Quantum Cloud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6600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100503" y="1014458"/>
            <a:ext cx="4317839" cy="3667312"/>
            <a:chOff x="-116439" y="-1588"/>
            <a:chExt cx="5653781" cy="3647187"/>
          </a:xfrm>
        </p:grpSpPr>
        <p:sp>
          <p:nvSpPr>
            <p:cNvPr id="18" name="Rectangle"/>
            <p:cNvSpPr/>
            <p:nvPr/>
          </p:nvSpPr>
          <p:spPr>
            <a:xfrm>
              <a:off x="41736" y="250561"/>
              <a:ext cx="5435550" cy="3395038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"/>
            <p:cNvSpPr/>
            <p:nvPr/>
          </p:nvSpPr>
          <p:spPr>
            <a:xfrm>
              <a:off x="48405" y="0"/>
              <a:ext cx="5428881" cy="38223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Digital Quantum Simulation"/>
            <p:cNvSpPr txBox="1"/>
            <p:nvPr/>
          </p:nvSpPr>
          <p:spPr>
            <a:xfrm>
              <a:off x="-116439" y="-1588"/>
              <a:ext cx="5653781" cy="373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Fira Sans Regular"/>
                  <a:ea typeface="Fira Sans Regular"/>
                  <a:cs typeface="Fira Sans Regular"/>
                  <a:sym typeface="Fira Sans Regular"/>
                </a:defRPr>
              </a:lvl1pPr>
            </a:lstStyle>
            <a:p>
              <a:pPr algn="ctr" defTabSz="410751" hangingPunct="0"/>
              <a:r>
                <a:rPr lang="nl-NL" sz="1969" kern="0"/>
                <a:t>Quantum  Resource  (QPU)</a:t>
              </a:r>
              <a:endParaRPr sz="1969" kern="0"/>
            </a:p>
          </p:txBody>
        </p:sp>
      </p:grpSp>
      <p:sp>
        <p:nvSpPr>
          <p:cNvPr id="21" name="Rectangle"/>
          <p:cNvSpPr/>
          <p:nvPr/>
        </p:nvSpPr>
        <p:spPr>
          <a:xfrm>
            <a:off x="1815414" y="1017684"/>
            <a:ext cx="3821872" cy="38588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"/>
          <p:cNvSpPr/>
          <p:nvPr/>
        </p:nvSpPr>
        <p:spPr>
          <a:xfrm>
            <a:off x="1815414" y="1403790"/>
            <a:ext cx="3821872" cy="3277980"/>
          </a:xfrm>
          <a:prstGeom prst="rect">
            <a:avLst/>
          </a:prstGeom>
          <a:solidFill>
            <a:srgbClr val="DCDEE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Analog Quantum Simulation"/>
          <p:cNvSpPr txBox="1"/>
          <p:nvPr/>
        </p:nvSpPr>
        <p:spPr>
          <a:xfrm>
            <a:off x="1781379" y="1013159"/>
            <a:ext cx="3713496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algn="ctr" defTabSz="410751" hangingPunct="0"/>
            <a:r>
              <a:rPr lang="nl-NL" sz="1969" kern="0"/>
              <a:t>Target (virtual)</a:t>
            </a:r>
            <a:endParaRPr sz="1969" kern="0"/>
          </a:p>
        </p:txBody>
      </p:sp>
      <p:pic>
        <p:nvPicPr>
          <p:cNvPr id="44" name="Afbeelding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93" y="2905295"/>
            <a:ext cx="2928453" cy="507858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38" y="3490000"/>
            <a:ext cx="2106619" cy="243699"/>
          </a:xfrm>
          <a:prstGeom prst="rect">
            <a:avLst/>
          </a:prstGeom>
        </p:spPr>
      </p:pic>
      <p:pic>
        <p:nvPicPr>
          <p:cNvPr id="46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8" y="4758618"/>
            <a:ext cx="2438805" cy="20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Afbeelding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81" y="2102258"/>
            <a:ext cx="1313326" cy="742023"/>
          </a:xfrm>
          <a:prstGeom prst="rect">
            <a:avLst/>
          </a:prstGeom>
        </p:spPr>
      </p:pic>
      <p:pic>
        <p:nvPicPr>
          <p:cNvPr id="48" name="Afbeelding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57" y="3180176"/>
            <a:ext cx="2130588" cy="398934"/>
          </a:xfrm>
          <a:prstGeom prst="rect">
            <a:avLst/>
          </a:prstGeom>
        </p:spPr>
      </p:pic>
      <p:pic>
        <p:nvPicPr>
          <p:cNvPr id="49" name="Picture 1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91" y="1437874"/>
            <a:ext cx="1054946" cy="143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Afbeelding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19" y="4034548"/>
            <a:ext cx="3599739" cy="270811"/>
          </a:xfrm>
          <a:prstGeom prst="rect">
            <a:avLst/>
          </a:prstGeom>
        </p:spPr>
      </p:pic>
      <p:sp>
        <p:nvSpPr>
          <p:cNvPr id="53" name="R. Blatt, Innsbruck"/>
          <p:cNvSpPr txBox="1"/>
          <p:nvPr/>
        </p:nvSpPr>
        <p:spPr>
          <a:xfrm>
            <a:off x="2579263" y="1555219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/>
              <a:t>spin Hamiltonian</a:t>
            </a:r>
            <a:endParaRPr sz="1687" kern="0"/>
          </a:p>
        </p:txBody>
      </p:sp>
      <p:sp>
        <p:nvSpPr>
          <p:cNvPr id="54" name="R. Blatt, Innsbruck"/>
          <p:cNvSpPr txBox="1"/>
          <p:nvPr/>
        </p:nvSpPr>
        <p:spPr>
          <a:xfrm>
            <a:off x="2015200" y="3689143"/>
            <a:ext cx="2988301" cy="421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1687" kern="0">
                <a:sym typeface="Wingdings" panose="05000000000000000000" pitchFamily="2" charset="2"/>
              </a:rPr>
              <a:t> </a:t>
            </a:r>
            <a:r>
              <a:rPr lang="nl-NL" sz="1687" kern="0"/>
              <a:t>sums of Pauli products</a:t>
            </a:r>
            <a:endParaRPr sz="1687" kern="0"/>
          </a:p>
        </p:txBody>
      </p:sp>
      <p:sp>
        <p:nvSpPr>
          <p:cNvPr id="55" name="Gebogen pijl 54"/>
          <p:cNvSpPr/>
          <p:nvPr/>
        </p:nvSpPr>
        <p:spPr>
          <a:xfrm rot="10800000">
            <a:off x="7445326" y="5013354"/>
            <a:ext cx="880755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Gebogen pijl 55"/>
          <p:cNvSpPr/>
          <p:nvPr/>
        </p:nvSpPr>
        <p:spPr>
          <a:xfrm rot="10800000" flipH="1">
            <a:off x="3392488" y="5035816"/>
            <a:ext cx="1004028" cy="483338"/>
          </a:xfrm>
          <a:prstGeom prst="bentArrow">
            <a:avLst/>
          </a:prstGeom>
          <a:blipFill rotWithShape="1">
            <a:blip r:embed="rId1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Rectangle"/>
          <p:cNvSpPr/>
          <p:nvPr/>
        </p:nvSpPr>
        <p:spPr>
          <a:xfrm>
            <a:off x="3611570" y="1055259"/>
            <a:ext cx="1955994" cy="33842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9034602" y="1002038"/>
            <a:ext cx="1337874" cy="351288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815414" y="1013159"/>
            <a:ext cx="3821872" cy="3721476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Rechthoek 59"/>
          <p:cNvSpPr/>
          <p:nvPr/>
        </p:nvSpPr>
        <p:spPr>
          <a:xfrm>
            <a:off x="4830733" y="4681770"/>
            <a:ext cx="2484670" cy="1779928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Rechthoek 58"/>
          <p:cNvSpPr/>
          <p:nvPr/>
        </p:nvSpPr>
        <p:spPr>
          <a:xfrm>
            <a:off x="2554269" y="4713292"/>
            <a:ext cx="2322329" cy="1171744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Rechthoek 60"/>
          <p:cNvSpPr/>
          <p:nvPr/>
        </p:nvSpPr>
        <p:spPr>
          <a:xfrm>
            <a:off x="7127063" y="4734635"/>
            <a:ext cx="2322329" cy="1171744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838616" hangingPunct="0"/>
            <a:endParaRPr lang="nl-NL"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Variational </a:t>
            </a: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grpSp>
        <p:nvGrpSpPr>
          <p:cNvPr id="63" name="Groep 62"/>
          <p:cNvGrpSpPr/>
          <p:nvPr/>
        </p:nvGrpSpPr>
        <p:grpSpPr>
          <a:xfrm rot="10800000">
            <a:off x="10617498" y="2178759"/>
            <a:ext cx="1292356" cy="1721229"/>
            <a:chOff x="8960771" y="1235328"/>
            <a:chExt cx="1610800" cy="2145350"/>
          </a:xfrm>
        </p:grpSpPr>
        <p:grpSp>
          <p:nvGrpSpPr>
            <p:cNvPr id="64" name="Groep 63"/>
            <p:cNvGrpSpPr/>
            <p:nvPr/>
          </p:nvGrpSpPr>
          <p:grpSpPr>
            <a:xfrm>
              <a:off x="9087439" y="1235328"/>
              <a:ext cx="1357464" cy="2145350"/>
              <a:chOff x="9087439" y="1611984"/>
              <a:chExt cx="1357464" cy="1282045"/>
            </a:xfrm>
          </p:grpSpPr>
          <p:cxnSp>
            <p:nvCxnSpPr>
              <p:cNvPr id="83" name="Rechte verbindingslijn 82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echte verbindingslijn 83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84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85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echte verbindingslijn 87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Rechte verbindingslijn 88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Ovaal 64"/>
            <p:cNvSpPr/>
            <p:nvPr/>
          </p:nvSpPr>
          <p:spPr>
            <a:xfrm>
              <a:off x="8981811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Ovaal 65"/>
            <p:cNvSpPr/>
            <p:nvPr/>
          </p:nvSpPr>
          <p:spPr>
            <a:xfrm>
              <a:off x="9212949" y="3022459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>
              <a:off x="10117925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8" name="Ovaal 67"/>
            <p:cNvSpPr/>
            <p:nvPr/>
          </p:nvSpPr>
          <p:spPr>
            <a:xfrm>
              <a:off x="10349063" y="3010072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Afgeronde rechthoek 68"/>
            <p:cNvSpPr/>
            <p:nvPr/>
          </p:nvSpPr>
          <p:spPr>
            <a:xfrm>
              <a:off x="9505659" y="3022459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Afgeronde rechthoek 69"/>
            <p:cNvSpPr/>
            <p:nvPr/>
          </p:nvSpPr>
          <p:spPr>
            <a:xfrm>
              <a:off x="8960771" y="2701948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Ovaal 70"/>
            <p:cNvSpPr/>
            <p:nvPr/>
          </p:nvSpPr>
          <p:spPr>
            <a:xfrm>
              <a:off x="8992331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Ovaal 71"/>
            <p:cNvSpPr/>
            <p:nvPr/>
          </p:nvSpPr>
          <p:spPr>
            <a:xfrm>
              <a:off x="9223469" y="2368273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Ovaal 72"/>
            <p:cNvSpPr/>
            <p:nvPr/>
          </p:nvSpPr>
          <p:spPr>
            <a:xfrm>
              <a:off x="10128445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Ovaal 73"/>
            <p:cNvSpPr/>
            <p:nvPr/>
          </p:nvSpPr>
          <p:spPr>
            <a:xfrm>
              <a:off x="10359583" y="2355886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Afgeronde rechthoek 74"/>
            <p:cNvSpPr/>
            <p:nvPr/>
          </p:nvSpPr>
          <p:spPr>
            <a:xfrm>
              <a:off x="9516179" y="2368273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Afgeronde rechthoek 75"/>
            <p:cNvSpPr/>
            <p:nvPr/>
          </p:nvSpPr>
          <p:spPr>
            <a:xfrm>
              <a:off x="8971291" y="2047762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Ovaal 76"/>
            <p:cNvSpPr/>
            <p:nvPr/>
          </p:nvSpPr>
          <p:spPr>
            <a:xfrm>
              <a:off x="9002851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Ovaal 77"/>
            <p:cNvSpPr/>
            <p:nvPr/>
          </p:nvSpPr>
          <p:spPr>
            <a:xfrm>
              <a:off x="9233989" y="1714087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Ovaal 78"/>
            <p:cNvSpPr/>
            <p:nvPr/>
          </p:nvSpPr>
          <p:spPr>
            <a:xfrm>
              <a:off x="10138965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Ovaal 79"/>
            <p:cNvSpPr/>
            <p:nvPr/>
          </p:nvSpPr>
          <p:spPr>
            <a:xfrm>
              <a:off x="10370103" y="1701700"/>
              <a:ext cx="201468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Afgeronde rechthoek 80"/>
            <p:cNvSpPr/>
            <p:nvPr/>
          </p:nvSpPr>
          <p:spPr>
            <a:xfrm>
              <a:off x="9526699" y="1714087"/>
              <a:ext cx="517998" cy="189081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Afgeronde rechthoek 81"/>
            <p:cNvSpPr/>
            <p:nvPr/>
          </p:nvSpPr>
          <p:spPr>
            <a:xfrm>
              <a:off x="8981811" y="1393576"/>
              <a:ext cx="1589759" cy="18622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90" name="Groep 89"/>
          <p:cNvGrpSpPr/>
          <p:nvPr/>
        </p:nvGrpSpPr>
        <p:grpSpPr>
          <a:xfrm>
            <a:off x="6465937" y="1662872"/>
            <a:ext cx="3420607" cy="625832"/>
            <a:chOff x="6465937" y="1662872"/>
            <a:chExt cx="3420607" cy="625832"/>
          </a:xfrm>
        </p:grpSpPr>
        <p:pic>
          <p:nvPicPr>
            <p:cNvPr id="91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565139" y="1701243"/>
              <a:ext cx="1321405" cy="526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2" name="Groep 91"/>
            <p:cNvGrpSpPr/>
            <p:nvPr/>
          </p:nvGrpSpPr>
          <p:grpSpPr>
            <a:xfrm>
              <a:off x="6465937" y="1662872"/>
              <a:ext cx="1828924" cy="625832"/>
              <a:chOff x="2896678" y="3019230"/>
              <a:chExt cx="8286655" cy="2637745"/>
            </a:xfrm>
          </p:grpSpPr>
          <p:grpSp>
            <p:nvGrpSpPr>
              <p:cNvPr id="93" name="Groep 92"/>
              <p:cNvGrpSpPr/>
              <p:nvPr/>
            </p:nvGrpSpPr>
            <p:grpSpPr>
              <a:xfrm>
                <a:off x="2896678" y="3019230"/>
                <a:ext cx="8286655" cy="2637745"/>
                <a:chOff x="-310918" y="1972660"/>
                <a:chExt cx="10978823" cy="3494696"/>
              </a:xfrm>
            </p:grpSpPr>
            <p:sp>
              <p:nvSpPr>
                <p:cNvPr id="102" name="Ovaal 101"/>
                <p:cNvSpPr/>
                <p:nvPr/>
              </p:nvSpPr>
              <p:spPr>
                <a:xfrm>
                  <a:off x="7217702" y="2017153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3" name="Ovaal 102"/>
                <p:cNvSpPr/>
                <p:nvPr/>
              </p:nvSpPr>
              <p:spPr>
                <a:xfrm>
                  <a:off x="6051891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4" name="Ovaal 103"/>
                <p:cNvSpPr/>
                <p:nvPr/>
              </p:nvSpPr>
              <p:spPr>
                <a:xfrm>
                  <a:off x="4813174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5" name="Ovaal 104"/>
                <p:cNvSpPr/>
                <p:nvPr/>
              </p:nvSpPr>
              <p:spPr>
                <a:xfrm>
                  <a:off x="3489845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6" name="Ovaal 105"/>
                <p:cNvSpPr/>
                <p:nvPr/>
              </p:nvSpPr>
              <p:spPr>
                <a:xfrm>
                  <a:off x="225112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7" name="Ovaal 106"/>
                <p:cNvSpPr/>
                <p:nvPr/>
              </p:nvSpPr>
              <p:spPr>
                <a:xfrm>
                  <a:off x="-310918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8" name="Ovaal 107"/>
                <p:cNvSpPr/>
                <p:nvPr/>
              </p:nvSpPr>
              <p:spPr>
                <a:xfrm>
                  <a:off x="927799" y="1972660"/>
                  <a:ext cx="3450203" cy="345020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alpha val="76000"/>
                      </a:schemeClr>
                    </a:gs>
                    <a:gs pos="8000">
                      <a:schemeClr val="accent2"/>
                    </a:gs>
                    <a:gs pos="46000">
                      <a:schemeClr val="accent2">
                        <a:lumMod val="40000"/>
                        <a:lumOff val="60000"/>
                        <a:alpha val="18000"/>
                      </a:schemeClr>
                    </a:gs>
                    <a:gs pos="71000">
                      <a:schemeClr val="bg1">
                        <a:alpha val="0"/>
                        <a:lumMod val="98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4049564" y="4127452"/>
                <a:ext cx="6030923" cy="437005"/>
                <a:chOff x="1004842" y="3443849"/>
                <a:chExt cx="8236368" cy="596814"/>
              </a:xfrm>
              <a:scene3d>
                <a:camera prst="orthographicFront">
                  <a:rot lat="0" lon="0" rev="0"/>
                </a:camera>
                <a:lightRig rig="threePt" dir="t">
                  <a:rot lat="0" lon="0" rev="18600000"/>
                </a:lightRig>
              </a:scene3d>
            </p:grpSpPr>
            <p:sp>
              <p:nvSpPr>
                <p:cNvPr id="95" name="Ovaal 94"/>
                <p:cNvSpPr/>
                <p:nvPr/>
              </p:nvSpPr>
              <p:spPr>
                <a:xfrm>
                  <a:off x="1004842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6" name="Ovaal 95"/>
                <p:cNvSpPr/>
                <p:nvPr/>
              </p:nvSpPr>
              <p:spPr>
                <a:xfrm>
                  <a:off x="227017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7" name="Ovaal 96"/>
                <p:cNvSpPr/>
                <p:nvPr/>
              </p:nvSpPr>
              <p:spPr>
                <a:xfrm>
                  <a:off x="3556896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8" name="Ovaal 97"/>
                <p:cNvSpPr/>
                <p:nvPr/>
              </p:nvSpPr>
              <p:spPr>
                <a:xfrm>
                  <a:off x="4824620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9" name="Ovaal 98"/>
                <p:cNvSpPr/>
                <p:nvPr/>
              </p:nvSpPr>
              <p:spPr>
                <a:xfrm>
                  <a:off x="6089956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0" name="Ovaal 99"/>
                <p:cNvSpPr/>
                <p:nvPr/>
              </p:nvSpPr>
              <p:spPr>
                <a:xfrm>
                  <a:off x="7376674" y="3443849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1" name="Ovaal 100"/>
                <p:cNvSpPr/>
                <p:nvPr/>
              </p:nvSpPr>
              <p:spPr>
                <a:xfrm>
                  <a:off x="8644398" y="3443851"/>
                  <a:ext cx="596812" cy="59681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sp3d extrusionH="44450" prstMaterial="plastic">
                  <a:bevelT w="222250" h="298450"/>
                  <a:bevelB h="0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17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Rectangle"/>
          <p:cNvSpPr/>
          <p:nvPr/>
        </p:nvSpPr>
        <p:spPr>
          <a:xfrm>
            <a:off x="2431737" y="3036214"/>
            <a:ext cx="7101828" cy="845657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96" name="Rectangle"/>
          <p:cNvSpPr/>
          <p:nvPr/>
        </p:nvSpPr>
        <p:spPr>
          <a:xfrm>
            <a:off x="2431737" y="2633764"/>
            <a:ext cx="7101828" cy="412727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838616" hangingPunct="0">
              <a:defRPr sz="380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672" kern="0">
              <a:solidFill>
                <a:srgbClr val="FF93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97" name="Spin-Spin Interaction Hamiltonian"/>
          <p:cNvSpPr txBox="1"/>
          <p:nvPr/>
        </p:nvSpPr>
        <p:spPr>
          <a:xfrm>
            <a:off x="3830733" y="2685022"/>
            <a:ext cx="4303837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200">
                <a:solidFill>
                  <a:srgbClr val="063110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lvl1pPr>
          </a:lstStyle>
          <a:p>
            <a:pPr algn="ctr" defTabSz="410751" hangingPunct="0"/>
            <a:r>
              <a:rPr sz="1547" kern="0"/>
              <a:t>Spin-Spin Interaction Hamiltonian</a:t>
            </a:r>
          </a:p>
        </p:txBody>
      </p:sp>
      <p:pic>
        <p:nvPicPr>
          <p:cNvPr id="15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1786" y="3123004"/>
            <a:ext cx="3905213" cy="629599"/>
          </a:xfrm>
          <a:prstGeom prst="rect">
            <a:avLst/>
          </a:prstGeom>
          <a:ln w="12700">
            <a:miter lim="400000"/>
          </a:ln>
        </p:spPr>
      </p:pic>
      <p:sp>
        <p:nvSpPr>
          <p:cNvPr id="1599" name="By coupling to different vibrational modes one can implement a long-range"/>
          <p:cNvSpPr txBox="1"/>
          <p:nvPr/>
        </p:nvSpPr>
        <p:spPr>
          <a:xfrm>
            <a:off x="2409682" y="2315328"/>
            <a:ext cx="7372636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200">
                <a:solidFill>
                  <a:srgbClr val="063133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defTabSz="410751" hangingPunct="0"/>
            <a:r>
              <a:rPr sz="1547" kern="0"/>
              <a:t>By coupling to different vibrational modes one can implement a long-range</a:t>
            </a:r>
          </a:p>
        </p:txBody>
      </p:sp>
      <p:grpSp>
        <p:nvGrpSpPr>
          <p:cNvPr id="1604" name="Group"/>
          <p:cNvGrpSpPr/>
          <p:nvPr/>
        </p:nvGrpSpPr>
        <p:grpSpPr>
          <a:xfrm>
            <a:off x="2431738" y="4394702"/>
            <a:ext cx="7101829" cy="1130224"/>
            <a:chOff x="0" y="0"/>
            <a:chExt cx="10100377" cy="1607428"/>
          </a:xfrm>
        </p:grpSpPr>
        <p:sp>
          <p:nvSpPr>
            <p:cNvPr id="1600" name="Rectangle"/>
            <p:cNvSpPr/>
            <p:nvPr/>
          </p:nvSpPr>
          <p:spPr>
            <a:xfrm>
              <a:off x="0" y="540627"/>
              <a:ext cx="10100377" cy="1066801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01" name="Rectangle"/>
            <p:cNvSpPr/>
            <p:nvPr/>
          </p:nvSpPr>
          <p:spPr>
            <a:xfrm>
              <a:off x="0" y="0"/>
              <a:ext cx="10100377" cy="58698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02" name="Single Qubit rotations on the Bloch sphere"/>
            <p:cNvSpPr txBox="1"/>
            <p:nvPr/>
          </p:nvSpPr>
          <p:spPr>
            <a:xfrm>
              <a:off x="1989681" y="27055"/>
              <a:ext cx="6121013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200">
                  <a:solidFill>
                    <a:srgbClr val="063110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547" kern="0"/>
                <a:t>Single Qubit rotations on the Bloch sphere</a:t>
              </a:r>
            </a:p>
          </p:txBody>
        </p:sp>
        <p:pic>
          <p:nvPicPr>
            <p:cNvPr id="160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69037" y="724085"/>
              <a:ext cx="2953751" cy="699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" name="Group"/>
          <p:cNvGrpSpPr/>
          <p:nvPr/>
        </p:nvGrpSpPr>
        <p:grpSpPr>
          <a:xfrm>
            <a:off x="5925584" y="1193596"/>
            <a:ext cx="3607981" cy="645995"/>
            <a:chOff x="0" y="135170"/>
            <a:chExt cx="4609376" cy="822011"/>
          </a:xfrm>
        </p:grpSpPr>
        <p:pic>
          <p:nvPicPr>
            <p:cNvPr id="3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100240" y="657009"/>
              <a:ext cx="411512" cy="147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 flipH="1">
              <a:off x="306667" y="657009"/>
              <a:ext cx="411512" cy="147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 flipH="1">
              <a:off x="712087" y="669437"/>
              <a:ext cx="411512" cy="147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 flipH="1">
              <a:off x="1923027" y="677563"/>
              <a:ext cx="411512" cy="147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400000" flipH="1">
              <a:off x="1527387" y="677563"/>
              <a:ext cx="411512" cy="147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" name="Connection Line"/>
            <p:cNvSpPr/>
            <p:nvPr/>
          </p:nvSpPr>
          <p:spPr>
            <a:xfrm>
              <a:off x="152579" y="530361"/>
              <a:ext cx="305015" cy="10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5594"/>
                  </a:moveTo>
                  <a:cubicBezTo>
                    <a:pt x="7516" y="-5399"/>
                    <a:pt x="14716" y="-5197"/>
                    <a:pt x="21600" y="16201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41" name="Connection Line"/>
            <p:cNvSpPr/>
            <p:nvPr/>
          </p:nvSpPr>
          <p:spPr>
            <a:xfrm>
              <a:off x="568155" y="530361"/>
              <a:ext cx="305014" cy="10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5594"/>
                  </a:moveTo>
                  <a:cubicBezTo>
                    <a:pt x="7516" y="-5399"/>
                    <a:pt x="14716" y="-5197"/>
                    <a:pt x="21600" y="16201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42" name="Connection Line"/>
            <p:cNvSpPr/>
            <p:nvPr/>
          </p:nvSpPr>
          <p:spPr>
            <a:xfrm>
              <a:off x="503263" y="343515"/>
              <a:ext cx="1169855" cy="291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145"/>
                  </a:moveTo>
                  <a:cubicBezTo>
                    <a:pt x="7366" y="-5400"/>
                    <a:pt x="14566" y="-5382"/>
                    <a:pt x="21600" y="16200"/>
                  </a:cubicBezTo>
                </a:path>
              </a:pathLst>
            </a:custGeom>
            <a:noFill/>
            <a:ln w="12700" cap="flat">
              <a:solidFill>
                <a:srgbClr val="53585F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43" name="Connection Line"/>
            <p:cNvSpPr/>
            <p:nvPr/>
          </p:nvSpPr>
          <p:spPr>
            <a:xfrm>
              <a:off x="471608" y="213591"/>
              <a:ext cx="1584158" cy="44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4" extrusionOk="0">
                  <a:moveTo>
                    <a:pt x="0" y="15185"/>
                  </a:moveTo>
                  <a:cubicBezTo>
                    <a:pt x="7395" y="-5396"/>
                    <a:pt x="14595" y="-5056"/>
                    <a:pt x="21600" y="16204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pPr algn="ctr" defTabSz="410751" hangingPunct="0"/>
              <a:endParaRPr sz="2531" kern="0">
                <a:solidFill>
                  <a:srgbClr val="000000"/>
                </a:solidFill>
                <a:sym typeface="Helvetica Light"/>
              </a:endParaRPr>
            </a:p>
          </p:txBody>
        </p:sp>
        <p:pic>
          <p:nvPicPr>
            <p:cNvPr id="4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42010" y="135170"/>
              <a:ext cx="1767366" cy="701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Circle"/>
            <p:cNvSpPr/>
            <p:nvPr/>
          </p:nvSpPr>
          <p:spPr>
            <a:xfrm>
              <a:off x="1154437" y="732746"/>
              <a:ext cx="21104" cy="2110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6" name="Circle"/>
            <p:cNvSpPr/>
            <p:nvPr/>
          </p:nvSpPr>
          <p:spPr>
            <a:xfrm>
              <a:off x="1262927" y="732746"/>
              <a:ext cx="21104" cy="2110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7" name="Circle"/>
            <p:cNvSpPr/>
            <p:nvPr/>
          </p:nvSpPr>
          <p:spPr>
            <a:xfrm>
              <a:off x="1368442" y="732746"/>
              <a:ext cx="21104" cy="2110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8" name="Circle"/>
            <p:cNvSpPr/>
            <p:nvPr/>
          </p:nvSpPr>
          <p:spPr>
            <a:xfrm>
              <a:off x="1476931" y="732746"/>
              <a:ext cx="21105" cy="2110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49" name="blueball.pdf" descr="blueball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37782"/>
              <a:ext cx="211032" cy="211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blueball.pdf" descr="blueball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6906" y="637782"/>
              <a:ext cx="211033" cy="211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blueball.pdf" descr="blueball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12327" y="637782"/>
              <a:ext cx="211032" cy="211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blueball.pdf" descr="blueball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27627" y="637782"/>
              <a:ext cx="211032" cy="211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blueball.pdf" descr="blueball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23267" y="637782"/>
              <a:ext cx="211032" cy="211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" name="Grafik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7" t="56528" r="26753" b="13463"/>
          <a:stretch/>
        </p:blipFill>
        <p:spPr>
          <a:xfrm>
            <a:off x="1811063" y="1263719"/>
            <a:ext cx="3318385" cy="357698"/>
          </a:xfrm>
          <a:prstGeom prst="rect">
            <a:avLst/>
          </a:prstGeom>
        </p:spPr>
      </p:pic>
      <p:sp>
        <p:nvSpPr>
          <p:cNvPr id="55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 fontScale="92500"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Resource: Trapped ions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32605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" grpId="0" animBg="1"/>
      <p:bldP spid="1596" grpId="0" animBg="1"/>
      <p:bldP spid="1597" grpId="0" animBg="1"/>
      <p:bldP spid="159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Vrije vorm 31"/>
          <p:cNvSpPr/>
          <p:nvPr/>
        </p:nvSpPr>
        <p:spPr>
          <a:xfrm>
            <a:off x="864658" y="2146581"/>
            <a:ext cx="2327155" cy="1825894"/>
          </a:xfrm>
          <a:custGeom>
            <a:avLst/>
            <a:gdLst>
              <a:gd name="connsiteX0" fmla="*/ 439947 w 3062378"/>
              <a:gd name="connsiteY0" fmla="*/ 2053086 h 2544792"/>
              <a:gd name="connsiteX1" fmla="*/ 1984076 w 3062378"/>
              <a:gd name="connsiteY1" fmla="*/ 2544792 h 2544792"/>
              <a:gd name="connsiteX2" fmla="*/ 3062378 w 3062378"/>
              <a:gd name="connsiteY2" fmla="*/ 1216324 h 2544792"/>
              <a:gd name="connsiteX3" fmla="*/ 0 w 3062378"/>
              <a:gd name="connsiteY3" fmla="*/ 0 h 2544792"/>
              <a:gd name="connsiteX4" fmla="*/ 439947 w 3062378"/>
              <a:gd name="connsiteY4" fmla="*/ 2053086 h 254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378" h="2544792">
                <a:moveTo>
                  <a:pt x="439947" y="2053086"/>
                </a:moveTo>
                <a:lnTo>
                  <a:pt x="1984076" y="2544792"/>
                </a:lnTo>
                <a:lnTo>
                  <a:pt x="3062378" y="1216324"/>
                </a:lnTo>
                <a:lnTo>
                  <a:pt x="0" y="0"/>
                </a:lnTo>
                <a:lnTo>
                  <a:pt x="439947" y="2053086"/>
                </a:lnTo>
                <a:close/>
              </a:path>
            </a:pathLst>
          </a:custGeom>
          <a:gradFill>
            <a:gsLst>
              <a:gs pos="4000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600000" scaled="0"/>
          </a:gradFill>
          <a:ln w="38100"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64000">
                  <a:schemeClr val="accent3"/>
                </a:gs>
                <a:gs pos="100000">
                  <a:schemeClr val="tx1">
                    <a:alpha val="90000"/>
                  </a:schemeClr>
                </a:gs>
              </a:gsLst>
              <a:lin ang="6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lang="nl-NL" sz="2531" kern="0">
              <a:solidFill>
                <a:srgbClr val="FFFFFF"/>
              </a:solidFill>
              <a:sym typeface="Helvetica Light"/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800738" y="2127341"/>
            <a:ext cx="2677110" cy="2068770"/>
            <a:chOff x="890163" y="4004252"/>
            <a:chExt cx="3174521" cy="2363637"/>
          </a:xfrm>
        </p:grpSpPr>
        <p:cxnSp>
          <p:nvCxnSpPr>
            <p:cNvPr id="34" name="Rechte verbindingslijn 33"/>
            <p:cNvCxnSpPr/>
            <p:nvPr/>
          </p:nvCxnSpPr>
          <p:spPr>
            <a:xfrm>
              <a:off x="2037477" y="4004252"/>
              <a:ext cx="0" cy="2355011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/>
            <p:cNvCxnSpPr/>
            <p:nvPr/>
          </p:nvCxnSpPr>
          <p:spPr>
            <a:xfrm flipV="1">
              <a:off x="2037477" y="5634644"/>
              <a:ext cx="2027207" cy="73324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/>
            <p:cNvCxnSpPr/>
            <p:nvPr/>
          </p:nvCxnSpPr>
          <p:spPr>
            <a:xfrm flipH="1" flipV="1">
              <a:off x="890163" y="5263708"/>
              <a:ext cx="1147314" cy="109555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el 2"/>
          <p:cNvSpPr txBox="1">
            <a:spLocks/>
          </p:cNvSpPr>
          <p:nvPr/>
        </p:nvSpPr>
        <p:spPr>
          <a:xfrm>
            <a:off x="320447" y="4347966"/>
            <a:ext cx="1945624" cy="434207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69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Hilbert space</a:t>
            </a:r>
            <a:endParaRPr lang="nl-NL" sz="1969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38" name="Titel 2"/>
          <p:cNvSpPr txBox="1">
            <a:spLocks/>
          </p:cNvSpPr>
          <p:nvPr/>
        </p:nvSpPr>
        <p:spPr>
          <a:xfrm>
            <a:off x="1965881" y="2425710"/>
            <a:ext cx="1945624" cy="434207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69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search space</a:t>
            </a:r>
            <a:endParaRPr lang="nl-NL" sz="1969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39" name="Ovaal 38"/>
          <p:cNvSpPr/>
          <p:nvPr/>
        </p:nvSpPr>
        <p:spPr>
          <a:xfrm>
            <a:off x="2389000" y="3290518"/>
            <a:ext cx="232619" cy="2326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lang="nl-NL" sz="2531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0" name="Ovaal 39"/>
          <p:cNvSpPr/>
          <p:nvPr/>
        </p:nvSpPr>
        <p:spPr>
          <a:xfrm>
            <a:off x="2890538" y="3547969"/>
            <a:ext cx="232619" cy="2326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lang="nl-NL" sz="2531" kern="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41" name="Rechte verbindingslijn 40"/>
          <p:cNvCxnSpPr/>
          <p:nvPr/>
        </p:nvCxnSpPr>
        <p:spPr>
          <a:xfrm flipV="1">
            <a:off x="1572227" y="3405225"/>
            <a:ext cx="95463" cy="357159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/>
          <p:nvPr/>
        </p:nvCxnSpPr>
        <p:spPr>
          <a:xfrm flipH="1" flipV="1">
            <a:off x="1475494" y="3014004"/>
            <a:ext cx="192196" cy="400745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/>
          <p:cNvCxnSpPr/>
          <p:nvPr/>
        </p:nvCxnSpPr>
        <p:spPr>
          <a:xfrm flipV="1">
            <a:off x="1492323" y="2909203"/>
            <a:ext cx="576593" cy="143208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/>
          <p:cNvCxnSpPr/>
          <p:nvPr/>
        </p:nvCxnSpPr>
        <p:spPr>
          <a:xfrm>
            <a:off x="2052399" y="2919358"/>
            <a:ext cx="85108" cy="602044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/>
          <p:cNvCxnSpPr/>
          <p:nvPr/>
        </p:nvCxnSpPr>
        <p:spPr>
          <a:xfrm flipV="1">
            <a:off x="2157153" y="3458623"/>
            <a:ext cx="217837" cy="37050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el 2"/>
          <p:cNvSpPr txBox="1">
            <a:spLocks/>
          </p:cNvSpPr>
          <p:nvPr/>
        </p:nvSpPr>
        <p:spPr>
          <a:xfrm>
            <a:off x="2052397" y="3224235"/>
            <a:ext cx="783533" cy="398462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69">
                <a:solidFill>
                  <a:srgbClr val="000000"/>
                </a:solidFill>
                <a:sym typeface="Wingdings" panose="05000000000000000000" pitchFamily="2" charset="2"/>
              </a:rPr>
              <a:t>  </a:t>
            </a:r>
            <a:r>
              <a:rPr lang="en-US" sz="1969" b="1">
                <a:solidFill>
                  <a:srgbClr val="FF0000"/>
                </a:solidFill>
                <a:sym typeface="Wingdings" panose="05000000000000000000" pitchFamily="2" charset="2"/>
              </a:rPr>
              <a:t>X</a:t>
            </a:r>
            <a:endParaRPr lang="nl-NL" sz="1969" b="1">
              <a:solidFill>
                <a:srgbClr val="FF0000"/>
              </a:solidFill>
              <a:sym typeface="Helvetica Light"/>
            </a:endParaRPr>
          </a:p>
        </p:txBody>
      </p:sp>
      <p:sp>
        <p:nvSpPr>
          <p:cNvPr id="31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Matching symmetries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21" name="Global optimisation problem with many local minima"/>
          <p:cNvSpPr txBox="1"/>
          <p:nvPr/>
        </p:nvSpPr>
        <p:spPr>
          <a:xfrm>
            <a:off x="4456085" y="1666421"/>
            <a:ext cx="7308567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marL="0" indent="0" defTabSz="410751" hangingPunct="0">
              <a:buNone/>
            </a:pPr>
            <a:r>
              <a:rPr lang="nl-NL" sz="1687" kern="0" smtClean="0"/>
              <a:t>Target Schwinger model symmetries: </a:t>
            </a:r>
            <a:r>
              <a:rPr lang="nl-NL" sz="1687" kern="0" smtClean="0">
                <a:solidFill>
                  <a:schemeClr val="accent2"/>
                </a:solidFill>
              </a:rPr>
              <a:t>magnetisation + CP   ( + bulk )</a:t>
            </a:r>
            <a:endParaRPr sz="1687" ker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0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38" grpId="0"/>
      <p:bldP spid="39" grpId="0" animBg="1"/>
      <p:bldP spid="39" grpId="1" animBg="1"/>
      <p:bldP spid="39" grpId="2" animBg="1"/>
      <p:bldP spid="40" grpId="0" animBg="1"/>
      <p:bldP spid="40" grpId="1" animBg="1"/>
      <p:bldP spid="46" grpId="0"/>
      <p:bldP spid="1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7176841" y="4309793"/>
            <a:ext cx="4841652" cy="1409706"/>
            <a:chOff x="7176841" y="4309793"/>
            <a:chExt cx="4841652" cy="1409706"/>
          </a:xfrm>
        </p:grpSpPr>
        <p:sp>
          <p:nvSpPr>
            <p:cNvPr id="76" name="Rectangle"/>
            <p:cNvSpPr/>
            <p:nvPr/>
          </p:nvSpPr>
          <p:spPr>
            <a:xfrm>
              <a:off x="7875307" y="4712243"/>
              <a:ext cx="3946739" cy="1007256"/>
            </a:xfrm>
            <a:prstGeom prst="rect">
              <a:avLst/>
            </a:prstGeom>
            <a:solidFill>
              <a:srgbClr val="DCDEE0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7" name="Rectangle"/>
            <p:cNvSpPr/>
            <p:nvPr/>
          </p:nvSpPr>
          <p:spPr>
            <a:xfrm>
              <a:off x="7875307" y="4309793"/>
              <a:ext cx="3946739" cy="412727"/>
            </a:xfrm>
            <a:prstGeom prst="rect">
              <a:avLst/>
            </a:prstGeom>
            <a:solidFill>
              <a:srgbClr val="A6AAA9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 defTabSz="838616" hangingPunct="0">
                <a:defRPr sz="3800">
                  <a:solidFill>
                    <a:srgbClr val="FF93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672" kern="0">
                <a:solidFill>
                  <a:srgbClr val="FF93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8" name="Spin-Spin Interaction Hamiltonian"/>
            <p:cNvSpPr txBox="1"/>
            <p:nvPr/>
          </p:nvSpPr>
          <p:spPr>
            <a:xfrm>
              <a:off x="7714656" y="4362304"/>
              <a:ext cx="4303837" cy="310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2200">
                  <a:solidFill>
                    <a:srgbClr val="063110"/>
                  </a:solidFill>
                  <a:latin typeface="Fira Sans Book"/>
                  <a:ea typeface="Fira Sans Book"/>
                  <a:cs typeface="Fira Sans Book"/>
                  <a:sym typeface="Fira Sans Book"/>
                </a:defRPr>
              </a:lvl1pPr>
            </a:lstStyle>
            <a:p>
              <a:pPr algn="ctr" defTabSz="410751" hangingPunct="0"/>
              <a:r>
                <a:rPr sz="1547" kern="0"/>
                <a:t>Spin-Spin Interaction Hamiltonian</a:t>
              </a:r>
            </a:p>
          </p:txBody>
        </p:sp>
        <p:cxnSp>
          <p:nvCxnSpPr>
            <p:cNvPr id="114" name="Rechte verbindingslijn met pijl 113"/>
            <p:cNvCxnSpPr/>
            <p:nvPr/>
          </p:nvCxnSpPr>
          <p:spPr>
            <a:xfrm flipH="1" flipV="1">
              <a:off x="7176841" y="4869059"/>
              <a:ext cx="655043" cy="94111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Vrije vorm 31"/>
          <p:cNvSpPr/>
          <p:nvPr/>
        </p:nvSpPr>
        <p:spPr>
          <a:xfrm>
            <a:off x="864658" y="2146581"/>
            <a:ext cx="2327155" cy="1825894"/>
          </a:xfrm>
          <a:custGeom>
            <a:avLst/>
            <a:gdLst>
              <a:gd name="connsiteX0" fmla="*/ 439947 w 3062378"/>
              <a:gd name="connsiteY0" fmla="*/ 2053086 h 2544792"/>
              <a:gd name="connsiteX1" fmla="*/ 1984076 w 3062378"/>
              <a:gd name="connsiteY1" fmla="*/ 2544792 h 2544792"/>
              <a:gd name="connsiteX2" fmla="*/ 3062378 w 3062378"/>
              <a:gd name="connsiteY2" fmla="*/ 1216324 h 2544792"/>
              <a:gd name="connsiteX3" fmla="*/ 0 w 3062378"/>
              <a:gd name="connsiteY3" fmla="*/ 0 h 2544792"/>
              <a:gd name="connsiteX4" fmla="*/ 439947 w 3062378"/>
              <a:gd name="connsiteY4" fmla="*/ 2053086 h 254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378" h="2544792">
                <a:moveTo>
                  <a:pt x="439947" y="2053086"/>
                </a:moveTo>
                <a:lnTo>
                  <a:pt x="1984076" y="2544792"/>
                </a:lnTo>
                <a:lnTo>
                  <a:pt x="3062378" y="1216324"/>
                </a:lnTo>
                <a:lnTo>
                  <a:pt x="0" y="0"/>
                </a:lnTo>
                <a:lnTo>
                  <a:pt x="439947" y="2053086"/>
                </a:lnTo>
                <a:close/>
              </a:path>
            </a:pathLst>
          </a:custGeom>
          <a:gradFill>
            <a:gsLst>
              <a:gs pos="4000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600000" scaled="0"/>
          </a:gradFill>
          <a:ln w="38100"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64000">
                  <a:schemeClr val="accent3"/>
                </a:gs>
                <a:gs pos="100000">
                  <a:schemeClr val="tx1">
                    <a:alpha val="90000"/>
                  </a:schemeClr>
                </a:gs>
              </a:gsLst>
              <a:lin ang="6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lang="nl-NL" sz="2531" kern="0">
              <a:solidFill>
                <a:srgbClr val="FFFFFF"/>
              </a:solidFill>
              <a:sym typeface="Helvetica Light"/>
            </a:endParaRPr>
          </a:p>
        </p:txBody>
      </p:sp>
      <p:grpSp>
        <p:nvGrpSpPr>
          <p:cNvPr id="33" name="Groep 32"/>
          <p:cNvGrpSpPr/>
          <p:nvPr/>
        </p:nvGrpSpPr>
        <p:grpSpPr>
          <a:xfrm>
            <a:off x="800738" y="2127341"/>
            <a:ext cx="2677110" cy="2068770"/>
            <a:chOff x="890163" y="4004252"/>
            <a:chExt cx="3174521" cy="2363637"/>
          </a:xfrm>
        </p:grpSpPr>
        <p:cxnSp>
          <p:nvCxnSpPr>
            <p:cNvPr id="34" name="Rechte verbindingslijn 33"/>
            <p:cNvCxnSpPr/>
            <p:nvPr/>
          </p:nvCxnSpPr>
          <p:spPr>
            <a:xfrm>
              <a:off x="2037477" y="4004252"/>
              <a:ext cx="0" cy="2355011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/>
            <p:cNvCxnSpPr/>
            <p:nvPr/>
          </p:nvCxnSpPr>
          <p:spPr>
            <a:xfrm flipV="1">
              <a:off x="2037477" y="5634644"/>
              <a:ext cx="2027207" cy="73324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/>
            <p:cNvCxnSpPr/>
            <p:nvPr/>
          </p:nvCxnSpPr>
          <p:spPr>
            <a:xfrm flipH="1" flipV="1">
              <a:off x="890163" y="5263708"/>
              <a:ext cx="1147314" cy="109555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el 2"/>
          <p:cNvSpPr txBox="1">
            <a:spLocks/>
          </p:cNvSpPr>
          <p:nvPr/>
        </p:nvSpPr>
        <p:spPr>
          <a:xfrm>
            <a:off x="320447" y="4347966"/>
            <a:ext cx="1945624" cy="434207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69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Hilbert space</a:t>
            </a:r>
            <a:endParaRPr lang="nl-NL" sz="1969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38" name="Titel 2"/>
          <p:cNvSpPr txBox="1">
            <a:spLocks/>
          </p:cNvSpPr>
          <p:nvPr/>
        </p:nvSpPr>
        <p:spPr>
          <a:xfrm>
            <a:off x="1965881" y="2425710"/>
            <a:ext cx="1945624" cy="434207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69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search space</a:t>
            </a:r>
            <a:endParaRPr lang="nl-NL" sz="1969">
              <a:solidFill>
                <a:srgbClr val="000000"/>
              </a:solidFill>
              <a:latin typeface="+mn-lt"/>
              <a:sym typeface="Helvetica Light"/>
            </a:endParaRPr>
          </a:p>
        </p:txBody>
      </p:sp>
      <p:sp>
        <p:nvSpPr>
          <p:cNvPr id="39" name="Ovaal 38"/>
          <p:cNvSpPr/>
          <p:nvPr/>
        </p:nvSpPr>
        <p:spPr>
          <a:xfrm>
            <a:off x="2389000" y="3290518"/>
            <a:ext cx="232619" cy="2326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lang="nl-NL" sz="2531" kern="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41" name="Rechte verbindingslijn 40"/>
          <p:cNvCxnSpPr/>
          <p:nvPr/>
        </p:nvCxnSpPr>
        <p:spPr>
          <a:xfrm flipV="1">
            <a:off x="1572227" y="3405225"/>
            <a:ext cx="95463" cy="357159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/>
          <p:nvPr/>
        </p:nvCxnSpPr>
        <p:spPr>
          <a:xfrm flipH="1" flipV="1">
            <a:off x="1475494" y="3014004"/>
            <a:ext cx="192196" cy="400745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/>
          <p:cNvCxnSpPr/>
          <p:nvPr/>
        </p:nvCxnSpPr>
        <p:spPr>
          <a:xfrm flipV="1">
            <a:off x="1492323" y="2909203"/>
            <a:ext cx="576593" cy="143208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/>
          <p:cNvCxnSpPr/>
          <p:nvPr/>
        </p:nvCxnSpPr>
        <p:spPr>
          <a:xfrm>
            <a:off x="2052399" y="2919358"/>
            <a:ext cx="85108" cy="602044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/>
          <p:cNvCxnSpPr/>
          <p:nvPr/>
        </p:nvCxnSpPr>
        <p:spPr>
          <a:xfrm flipV="1">
            <a:off x="2157153" y="3458623"/>
            <a:ext cx="217837" cy="37050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el 2"/>
          <p:cNvSpPr txBox="1">
            <a:spLocks/>
          </p:cNvSpPr>
          <p:nvPr/>
        </p:nvSpPr>
        <p:spPr>
          <a:xfrm>
            <a:off x="2052397" y="3224235"/>
            <a:ext cx="783533" cy="398462"/>
          </a:xfrm>
          <a:prstGeom prst="rect">
            <a:avLst/>
          </a:prstGeom>
        </p:spPr>
        <p:txBody>
          <a:bodyPr vert="horz" lIns="64294" tIns="32147" rIns="64294" bIns="32147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69">
                <a:solidFill>
                  <a:srgbClr val="000000"/>
                </a:solidFill>
                <a:sym typeface="Wingdings" panose="05000000000000000000" pitchFamily="2" charset="2"/>
              </a:rPr>
              <a:t>  </a:t>
            </a:r>
            <a:r>
              <a:rPr lang="en-US" sz="1969" b="1">
                <a:solidFill>
                  <a:srgbClr val="FF0000"/>
                </a:solidFill>
                <a:sym typeface="Wingdings" panose="05000000000000000000" pitchFamily="2" charset="2"/>
              </a:rPr>
              <a:t>X</a:t>
            </a:r>
            <a:endParaRPr lang="nl-NL" sz="1969" b="1">
              <a:solidFill>
                <a:srgbClr val="FF0000"/>
              </a:solidFill>
              <a:sym typeface="Helvetica Light"/>
            </a:endParaRPr>
          </a:p>
        </p:txBody>
      </p:sp>
      <p:sp>
        <p:nvSpPr>
          <p:cNvPr id="31" name="Quantum Simulation"/>
          <p:cNvSpPr/>
          <p:nvPr/>
        </p:nvSpPr>
        <p:spPr>
          <a:xfrm>
            <a:off x="3446337" y="199110"/>
            <a:ext cx="4891374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Matching symmetries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75" name="Global optimisation problem with many local minima"/>
          <p:cNvSpPr txBox="1"/>
          <p:nvPr/>
        </p:nvSpPr>
        <p:spPr>
          <a:xfrm>
            <a:off x="4456085" y="1666421"/>
            <a:ext cx="7308567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marL="0" indent="0" defTabSz="410751" hangingPunct="0">
              <a:buNone/>
            </a:pPr>
            <a:r>
              <a:rPr lang="nl-NL" sz="1687" kern="0" smtClean="0"/>
              <a:t>Target Schwinger model symmetries: </a:t>
            </a:r>
            <a:r>
              <a:rPr lang="nl-NL" sz="1687" kern="0" smtClean="0">
                <a:solidFill>
                  <a:schemeClr val="accent2"/>
                </a:solidFill>
              </a:rPr>
              <a:t>magnetisation + CP   ( + bulk )</a:t>
            </a:r>
            <a:endParaRPr sz="1687" kern="0">
              <a:solidFill>
                <a:schemeClr val="accent2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30" y="4935007"/>
            <a:ext cx="3499083" cy="6454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31" y="4933868"/>
            <a:ext cx="3413770" cy="645414"/>
          </a:xfrm>
          <a:prstGeom prst="rect">
            <a:avLst/>
          </a:prstGeom>
        </p:spPr>
      </p:pic>
      <p:sp>
        <p:nvSpPr>
          <p:cNvPr id="81" name="Global optimisation problem with many local minima"/>
          <p:cNvSpPr txBox="1"/>
          <p:nvPr/>
        </p:nvSpPr>
        <p:spPr>
          <a:xfrm>
            <a:off x="4456085" y="2276554"/>
            <a:ext cx="5122587" cy="38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marL="296333" indent="-296333" algn="l">
              <a:lnSpc>
                <a:spcPct val="120000"/>
              </a:lnSpc>
              <a:buSzPct val="75000"/>
              <a:buChar char="•"/>
              <a:defRPr sz="2400">
                <a:solidFill>
                  <a:srgbClr val="06310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</a:lstStyle>
          <a:p>
            <a:pPr marL="0" indent="0" defTabSz="410751" hangingPunct="0">
              <a:buNone/>
            </a:pPr>
            <a:r>
              <a:rPr lang="nl-NL" sz="1687" kern="0" smtClean="0"/>
              <a:t>Quanum Resource:</a:t>
            </a:r>
            <a:endParaRPr sz="1687" kern="0">
              <a:solidFill>
                <a:schemeClr val="accent2"/>
              </a:solidFill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4892736" y="2976067"/>
            <a:ext cx="2236253" cy="2145350"/>
            <a:chOff x="4892736" y="2976067"/>
            <a:chExt cx="2236253" cy="2145350"/>
          </a:xfrm>
        </p:grpSpPr>
        <p:cxnSp>
          <p:nvCxnSpPr>
            <p:cNvPr id="83" name="Rechte verbindingslijn 82"/>
            <p:cNvCxnSpPr/>
            <p:nvPr/>
          </p:nvCxnSpPr>
          <p:spPr>
            <a:xfrm rot="10800000">
              <a:off x="7010931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Rechte verbindingslijn 83"/>
            <p:cNvCxnSpPr/>
            <p:nvPr/>
          </p:nvCxnSpPr>
          <p:spPr>
            <a:xfrm rot="10800000">
              <a:off x="6765539" y="2976067"/>
              <a:ext cx="0" cy="21453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ep 47"/>
            <p:cNvGrpSpPr/>
            <p:nvPr/>
          </p:nvGrpSpPr>
          <p:grpSpPr>
            <a:xfrm rot="10800000">
              <a:off x="5030124" y="2976067"/>
              <a:ext cx="1472350" cy="2145350"/>
              <a:chOff x="9087439" y="1611984"/>
              <a:chExt cx="1357464" cy="1282045"/>
            </a:xfrm>
          </p:grpSpPr>
          <p:cxnSp>
            <p:nvCxnSpPr>
              <p:cNvPr id="67" name="Rechte verbindingslijn 66"/>
              <p:cNvCxnSpPr/>
              <p:nvPr/>
            </p:nvCxnSpPr>
            <p:spPr>
              <a:xfrm>
                <a:off x="908743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chte verbindingslijn 67"/>
              <p:cNvCxnSpPr/>
              <p:nvPr/>
            </p:nvCxnSpPr>
            <p:spPr>
              <a:xfrm>
                <a:off x="931368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Rechte verbindingslijn 68"/>
              <p:cNvCxnSpPr/>
              <p:nvPr/>
            </p:nvCxnSpPr>
            <p:spPr>
              <a:xfrm>
                <a:off x="9539927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Rechte verbindingslijn 69"/>
              <p:cNvCxnSpPr/>
              <p:nvPr/>
            </p:nvCxnSpPr>
            <p:spPr>
              <a:xfrm>
                <a:off x="9766171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Rechte verbindingslijn 70"/>
              <p:cNvCxnSpPr/>
              <p:nvPr/>
            </p:nvCxnSpPr>
            <p:spPr>
              <a:xfrm>
                <a:off x="9992415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echte verbindingslijn 71"/>
              <p:cNvCxnSpPr/>
              <p:nvPr/>
            </p:nvCxnSpPr>
            <p:spPr>
              <a:xfrm>
                <a:off x="10218659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/>
              <p:cNvCxnSpPr/>
              <p:nvPr/>
            </p:nvCxnSpPr>
            <p:spPr>
              <a:xfrm>
                <a:off x="10444903" y="1611984"/>
                <a:ext cx="0" cy="128204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al 50"/>
            <p:cNvSpPr/>
            <p:nvPr/>
          </p:nvSpPr>
          <p:spPr>
            <a:xfrm rot="10800000">
              <a:off x="5166256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al 51"/>
            <p:cNvSpPr/>
            <p:nvPr/>
          </p:nvSpPr>
          <p:spPr>
            <a:xfrm rot="10800000">
              <a:off x="4915557" y="31452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Afgeronde rechthoek 53"/>
            <p:cNvSpPr/>
            <p:nvPr/>
          </p:nvSpPr>
          <p:spPr>
            <a:xfrm rot="10800000">
              <a:off x="4915557" y="3491037"/>
              <a:ext cx="2213431" cy="16375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Ovaal 56"/>
            <p:cNvSpPr/>
            <p:nvPr/>
          </p:nvSpPr>
          <p:spPr>
            <a:xfrm rot="10800000">
              <a:off x="51548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Ovaal 57"/>
            <p:cNvSpPr/>
            <p:nvPr/>
          </p:nvSpPr>
          <p:spPr>
            <a:xfrm rot="10800000">
              <a:off x="4904146" y="37993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Afgeronde rechthoek 59"/>
            <p:cNvSpPr/>
            <p:nvPr/>
          </p:nvSpPr>
          <p:spPr>
            <a:xfrm rot="10800000">
              <a:off x="4904146" y="4119901"/>
              <a:ext cx="2224841" cy="1890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Ovaal 62"/>
            <p:cNvSpPr/>
            <p:nvPr/>
          </p:nvSpPr>
          <p:spPr>
            <a:xfrm rot="10800000">
              <a:off x="51434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4" name="Ovaal 63"/>
            <p:cNvSpPr/>
            <p:nvPr/>
          </p:nvSpPr>
          <p:spPr>
            <a:xfrm rot="10800000">
              <a:off x="4892736" y="445357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6" name="Afgeronde rechthoek 65"/>
            <p:cNvSpPr/>
            <p:nvPr/>
          </p:nvSpPr>
          <p:spPr>
            <a:xfrm rot="10800000">
              <a:off x="4892737" y="4761701"/>
              <a:ext cx="2236250" cy="20146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al 89"/>
            <p:cNvSpPr/>
            <p:nvPr/>
          </p:nvSpPr>
          <p:spPr>
            <a:xfrm rot="10800000">
              <a:off x="69104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al 90"/>
            <p:cNvSpPr/>
            <p:nvPr/>
          </p:nvSpPr>
          <p:spPr>
            <a:xfrm rot="10800000">
              <a:off x="6659770" y="313281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Ovaal 91"/>
            <p:cNvSpPr/>
            <p:nvPr/>
          </p:nvSpPr>
          <p:spPr>
            <a:xfrm rot="10800000">
              <a:off x="68990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al 92"/>
            <p:cNvSpPr/>
            <p:nvPr/>
          </p:nvSpPr>
          <p:spPr>
            <a:xfrm rot="10800000">
              <a:off x="6648359" y="3787005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al 93"/>
            <p:cNvSpPr/>
            <p:nvPr/>
          </p:nvSpPr>
          <p:spPr>
            <a:xfrm rot="10800000">
              <a:off x="68876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al 94"/>
            <p:cNvSpPr/>
            <p:nvPr/>
          </p:nvSpPr>
          <p:spPr>
            <a:xfrm rot="10800000">
              <a:off x="6636949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/>
          <p:cNvGrpSpPr/>
          <p:nvPr/>
        </p:nvGrpSpPr>
        <p:grpSpPr>
          <a:xfrm>
            <a:off x="5405913" y="3132789"/>
            <a:ext cx="1226245" cy="1509841"/>
            <a:chOff x="5390797" y="3132818"/>
            <a:chExt cx="1226245" cy="1509841"/>
          </a:xfrm>
        </p:grpSpPr>
        <p:sp>
          <p:nvSpPr>
            <p:cNvPr id="49" name="Ovaal 48"/>
            <p:cNvSpPr/>
            <p:nvPr/>
          </p:nvSpPr>
          <p:spPr>
            <a:xfrm rot="10800000">
              <a:off x="6398523" y="3132818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al 49"/>
            <p:cNvSpPr/>
            <p:nvPr/>
          </p:nvSpPr>
          <p:spPr>
            <a:xfrm rot="10800000">
              <a:off x="6147823" y="3132818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al 54"/>
            <p:cNvSpPr/>
            <p:nvPr/>
          </p:nvSpPr>
          <p:spPr>
            <a:xfrm rot="10800000">
              <a:off x="6387112" y="3787004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al 55"/>
            <p:cNvSpPr/>
            <p:nvPr/>
          </p:nvSpPr>
          <p:spPr>
            <a:xfrm rot="10800000">
              <a:off x="6136412" y="3787004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Ovaal 60"/>
            <p:cNvSpPr/>
            <p:nvPr/>
          </p:nvSpPr>
          <p:spPr>
            <a:xfrm rot="10800000">
              <a:off x="6375702" y="4441190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2" name="Ovaal 61"/>
            <p:cNvSpPr/>
            <p:nvPr/>
          </p:nvSpPr>
          <p:spPr>
            <a:xfrm rot="10800000">
              <a:off x="6125002" y="4441190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al 95"/>
            <p:cNvSpPr/>
            <p:nvPr/>
          </p:nvSpPr>
          <p:spPr>
            <a:xfrm rot="10800000">
              <a:off x="5655858" y="3144338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al 96"/>
            <p:cNvSpPr/>
            <p:nvPr/>
          </p:nvSpPr>
          <p:spPr>
            <a:xfrm rot="10800000">
              <a:off x="5405158" y="3144338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al 97"/>
            <p:cNvSpPr/>
            <p:nvPr/>
          </p:nvSpPr>
          <p:spPr>
            <a:xfrm rot="10800000">
              <a:off x="5917105" y="3144339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al 98"/>
            <p:cNvSpPr/>
            <p:nvPr/>
          </p:nvSpPr>
          <p:spPr>
            <a:xfrm rot="10800000">
              <a:off x="5649498" y="378909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al 99"/>
            <p:cNvSpPr/>
            <p:nvPr/>
          </p:nvSpPr>
          <p:spPr>
            <a:xfrm rot="10800000">
              <a:off x="5398798" y="3789097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al 100"/>
            <p:cNvSpPr/>
            <p:nvPr/>
          </p:nvSpPr>
          <p:spPr>
            <a:xfrm rot="10800000">
              <a:off x="5910745" y="3789098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Ovaal 104"/>
            <p:cNvSpPr/>
            <p:nvPr/>
          </p:nvSpPr>
          <p:spPr>
            <a:xfrm rot="10800000">
              <a:off x="5641497" y="4441190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6" name="Ovaal 105"/>
            <p:cNvSpPr/>
            <p:nvPr/>
          </p:nvSpPr>
          <p:spPr>
            <a:xfrm rot="10800000">
              <a:off x="5390797" y="4441190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7" name="Ovaal 106"/>
            <p:cNvSpPr/>
            <p:nvPr/>
          </p:nvSpPr>
          <p:spPr>
            <a:xfrm rot="10800000">
              <a:off x="5902744" y="4441191"/>
              <a:ext cx="218519" cy="201468"/>
            </a:xfrm>
            <a:prstGeom prst="ellipse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3935180" y="2965174"/>
            <a:ext cx="4215098" cy="400755"/>
            <a:chOff x="3935180" y="2965174"/>
            <a:chExt cx="4215098" cy="400755"/>
          </a:xfrm>
        </p:grpSpPr>
        <p:pic>
          <p:nvPicPr>
            <p:cNvPr id="6" name="Afbeelding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015" y="2965174"/>
              <a:ext cx="535263" cy="318914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180" y="3054821"/>
              <a:ext cx="529978" cy="311108"/>
            </a:xfrm>
            <a:prstGeom prst="rect">
              <a:avLst/>
            </a:prstGeom>
          </p:spPr>
        </p:pic>
        <p:cxnSp>
          <p:nvCxnSpPr>
            <p:cNvPr id="11" name="Rechte verbindingslijn met pijl 10"/>
            <p:cNvCxnSpPr/>
            <p:nvPr/>
          </p:nvCxnSpPr>
          <p:spPr>
            <a:xfrm>
              <a:off x="4543513" y="3183376"/>
              <a:ext cx="349223" cy="4580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chte verbindingslijn met pijl 111"/>
            <p:cNvCxnSpPr/>
            <p:nvPr/>
          </p:nvCxnSpPr>
          <p:spPr>
            <a:xfrm flipH="1">
              <a:off x="7151707" y="3158518"/>
              <a:ext cx="380309" cy="49717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ep 8"/>
          <p:cNvGrpSpPr/>
          <p:nvPr/>
        </p:nvGrpSpPr>
        <p:grpSpPr>
          <a:xfrm>
            <a:off x="8869654" y="3872365"/>
            <a:ext cx="1762444" cy="383696"/>
            <a:chOff x="8815594" y="5838008"/>
            <a:chExt cx="1762444" cy="383696"/>
          </a:xfrm>
        </p:grpSpPr>
        <p:pic>
          <p:nvPicPr>
            <p:cNvPr id="5" name="Afbeelding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6533" y="5930847"/>
              <a:ext cx="931505" cy="272547"/>
            </a:xfrm>
            <a:prstGeom prst="rect">
              <a:avLst/>
            </a:prstGeom>
          </p:spPr>
        </p:pic>
        <p:sp>
          <p:nvSpPr>
            <p:cNvPr id="113" name="Global optimisation problem with many local minima"/>
            <p:cNvSpPr txBox="1"/>
            <p:nvPr/>
          </p:nvSpPr>
          <p:spPr>
            <a:xfrm>
              <a:off x="8815594" y="5838008"/>
              <a:ext cx="726204" cy="3836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marL="296333" indent="-296333" algn="l">
                <a:lnSpc>
                  <a:spcPct val="120000"/>
                </a:lnSpc>
                <a:buSzPct val="75000"/>
                <a:buChar char="•"/>
                <a:defRPr sz="2400">
                  <a:solidFill>
                    <a:srgbClr val="063100"/>
                  </a:solidFill>
                  <a:latin typeface="Fira Sans Light"/>
                  <a:ea typeface="Fira Sans Light"/>
                  <a:cs typeface="Fira Sans Light"/>
                  <a:sym typeface="Fira Sans Light"/>
                </a:defRPr>
              </a:lvl1pPr>
            </a:lstStyle>
            <a:p>
              <a:pPr marL="0" indent="0" defTabSz="410751" hangingPunct="0">
                <a:buNone/>
              </a:pPr>
              <a:r>
                <a:rPr lang="nl-NL" sz="1687" kern="0" smtClean="0">
                  <a:sym typeface="Wingdings" panose="05000000000000000000" pitchFamily="2" charset="2"/>
                </a:rPr>
                <a:t> </a:t>
              </a:r>
              <a:r>
                <a:rPr lang="nl-NL" sz="1687" kern="0" smtClean="0"/>
                <a:t>set:</a:t>
              </a:r>
              <a:endParaRPr sz="1687" kern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1" name="Groep 20"/>
          <p:cNvGrpSpPr/>
          <p:nvPr/>
        </p:nvGrpSpPr>
        <p:grpSpPr>
          <a:xfrm>
            <a:off x="5415260" y="3140413"/>
            <a:ext cx="1205597" cy="1494592"/>
            <a:chOff x="5404854" y="3147074"/>
            <a:chExt cx="1205597" cy="1494592"/>
          </a:xfrm>
        </p:grpSpPr>
        <p:sp>
          <p:nvSpPr>
            <p:cNvPr id="65" name="Afgeronde rechthoek 64"/>
            <p:cNvSpPr/>
            <p:nvPr/>
          </p:nvSpPr>
          <p:spPr>
            <a:xfrm rot="10800000">
              <a:off x="5404854" y="4452556"/>
              <a:ext cx="1195364" cy="189110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7" name="Afgeronde rechthoek 116"/>
            <p:cNvSpPr/>
            <p:nvPr/>
          </p:nvSpPr>
          <p:spPr>
            <a:xfrm rot="10800000">
              <a:off x="5405257" y="3799815"/>
              <a:ext cx="1195364" cy="189110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8" name="Afgeronde rechthoek 117"/>
            <p:cNvSpPr/>
            <p:nvPr/>
          </p:nvSpPr>
          <p:spPr>
            <a:xfrm rot="10800000">
              <a:off x="5415087" y="3147074"/>
              <a:ext cx="1195364" cy="189110"/>
            </a:xfrm>
            <a:prstGeom prst="roundRect">
              <a:avLst/>
            </a:prstGeom>
            <a:solidFill>
              <a:srgbClr val="FFD9A7"/>
            </a:solidFill>
            <a:ln w="38100">
              <a:solidFill>
                <a:srgbClr val="FC92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2" name="Rechthoek 21"/>
          <p:cNvSpPr/>
          <p:nvPr/>
        </p:nvSpPr>
        <p:spPr>
          <a:xfrm>
            <a:off x="10112285" y="1666421"/>
            <a:ext cx="926503" cy="383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0" name="Grafik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7" t="56528" r="26753" b="13463"/>
          <a:stretch/>
        </p:blipFill>
        <p:spPr>
          <a:xfrm>
            <a:off x="6623354" y="2331492"/>
            <a:ext cx="2619229" cy="28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Scaling?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12" y="1244551"/>
            <a:ext cx="5247093" cy="524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988648" y="1707531"/>
            <a:ext cx="254818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Lattice models: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Scaling?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37" y="1466474"/>
            <a:ext cx="6779545" cy="450089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2441275"/>
            <a:ext cx="4347918" cy="7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669471" y="1690278"/>
            <a:ext cx="306576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Random Hamiltonians: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Scaling?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15" y="1362474"/>
            <a:ext cx="7836131" cy="48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The Idea of Variational Quantum Simulation…"/>
          <p:cNvSpPr txBox="1"/>
          <p:nvPr/>
        </p:nvSpPr>
        <p:spPr>
          <a:xfrm>
            <a:off x="2158695" y="187029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nl-NL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Quantum simulation platforms</a:t>
            </a:r>
            <a:endParaRPr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2209" name="3) Theoretical Outlook"/>
          <p:cNvSpPr txBox="1"/>
          <p:nvPr/>
        </p:nvSpPr>
        <p:spPr>
          <a:xfrm>
            <a:off x="2152681" y="4592084"/>
            <a:ext cx="816825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lvl1pPr>
          </a:lstStyle>
          <a:p>
            <a:pPr defTabSz="410751" hangingPunct="0"/>
            <a:r>
              <a:rPr lang="nl-NL" sz="2250" kern="0"/>
              <a:t>4</a:t>
            </a:r>
            <a:r>
              <a:rPr sz="2250" kern="0" smtClean="0"/>
              <a:t>) </a:t>
            </a:r>
            <a:r>
              <a:rPr lang="nl-NL" sz="2250" kern="0" smtClean="0"/>
              <a:t>Summary &amp; Outlook</a:t>
            </a:r>
            <a:endParaRPr sz="2250" kern="0"/>
          </a:p>
        </p:txBody>
      </p:sp>
      <p:sp>
        <p:nvSpPr>
          <p:cNvPr id="12" name="Quantum Simulation"/>
          <p:cNvSpPr/>
          <p:nvPr/>
        </p:nvSpPr>
        <p:spPr>
          <a:xfrm>
            <a:off x="5003501" y="199110"/>
            <a:ext cx="3334209" cy="549569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lang="nl-NL" sz="2531" kern="0" smtClea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Outline</a:t>
            </a:r>
            <a:endParaRPr sz="2531" kern="0">
              <a:solidFill>
                <a:srgbClr val="FFFFFF"/>
              </a:solidFill>
              <a:latin typeface="Fira Sans Book"/>
              <a:ea typeface="Fira Sans Book"/>
              <a:cs typeface="Fira Sans Book"/>
              <a:sym typeface="Fira Sans Book"/>
            </a:endParaRPr>
          </a:p>
        </p:txBody>
      </p:sp>
      <p:sp>
        <p:nvSpPr>
          <p:cNvPr id="14" name="The Idea of Variational Quantum Simulation…"/>
          <p:cNvSpPr txBox="1"/>
          <p:nvPr/>
        </p:nvSpPr>
        <p:spPr>
          <a:xfrm>
            <a:off x="2158695" y="3015750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96861" indent="-396861" defTabSz="410751" hangingPunct="0">
              <a:buSzPct val="100000"/>
              <a:buFontTx/>
              <a:buAutoNum type="arabicParenR" startAt="2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Variational ground </a:t>
            </a:r>
            <a:r>
              <a:rPr lang="en-US" sz="2250" ker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s</a:t>
            </a: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tates with 20 ions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5" name="The Idea of Variational Quantum Simulation…"/>
          <p:cNvSpPr txBox="1"/>
          <p:nvPr/>
        </p:nvSpPr>
        <p:spPr>
          <a:xfrm>
            <a:off x="2152681" y="383198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rPr>
              <a:t>3)  Verification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  <p:sp>
        <p:nvSpPr>
          <p:cNvPr id="10" name="The Idea of Variational Quantum Simulation…"/>
          <p:cNvSpPr txBox="1"/>
          <p:nvPr/>
        </p:nvSpPr>
        <p:spPr>
          <a:xfrm>
            <a:off x="2782944" y="2320722"/>
            <a:ext cx="753798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buSzPct val="100000"/>
              <a:defRPr sz="320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Fira Sans Regular"/>
              </a:defRPr>
            </a:pPr>
            <a:r>
              <a:rPr lang="en-US" sz="2250" kern="0" smtClean="0">
                <a:solidFill>
                  <a:srgbClr val="063119"/>
                </a:solidFill>
                <a:latin typeface="Fira Sans Regular"/>
                <a:ea typeface="Fira Sans Regular"/>
                <a:cs typeface="Fira Sans Regular"/>
                <a:sym typeface="Wingdings" panose="05000000000000000000" pitchFamily="2" charset="2"/>
              </a:rPr>
              <a:t> Optical lattices, Rydberg tweezers, ion traps</a:t>
            </a:r>
            <a:endParaRPr lang="en-US" sz="2250" kern="0">
              <a:solidFill>
                <a:srgbClr val="063119"/>
              </a:solidFill>
              <a:latin typeface="Fira Sans Regular"/>
              <a:ea typeface="Fira Sans Regular"/>
              <a:cs typeface="Fira Sans Regular"/>
              <a:sym typeface="Fir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556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/>
        </p:nvSpPr>
        <p:spPr>
          <a:xfrm>
            <a:off x="0" y="1701478"/>
            <a:ext cx="12188860" cy="51565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rgbClr val="FFF4E5">
                  <a:alpha val="0"/>
                </a:srgbClr>
              </a:gs>
              <a:gs pos="59000">
                <a:srgbClr val="FF0000">
                  <a:alpha val="44000"/>
                </a:srgbClr>
              </a:gs>
              <a:gs pos="90000">
                <a:schemeClr val="bg1">
                  <a:alpha val="0"/>
                </a:schemeClr>
              </a:gs>
              <a:gs pos="100000">
                <a:schemeClr val="bg1">
                  <a:alpha val="0"/>
                  <a:lumMod val="18000"/>
                  <a:lumOff val="8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9" name="The 3 Ways of Quantum Simulation…"/>
          <p:cNvSpPr/>
          <p:nvPr/>
        </p:nvSpPr>
        <p:spPr>
          <a:xfrm>
            <a:off x="4374294" y="108152"/>
            <a:ext cx="6313369" cy="750094"/>
          </a:xfrm>
          <a:prstGeom prst="rect">
            <a:avLst/>
          </a:prstGeom>
          <a:noFill/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0" lvl="1" indent="160729" defTabSz="838616" hangingPunct="0">
              <a:defRPr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defRPr>
            </a:pPr>
            <a:r>
              <a:rPr sz="2531" kern="0">
                <a:solidFill>
                  <a:srgbClr val="FFFFFF"/>
                </a:solidFill>
                <a:latin typeface="Fira Sans Book"/>
                <a:ea typeface="Fira Sans Book"/>
                <a:cs typeface="Fira Sans Book"/>
                <a:sym typeface="Fira Sans Book"/>
              </a:rPr>
              <a:t>Quantum Simulation</a:t>
            </a:r>
          </a:p>
        </p:txBody>
      </p:sp>
      <p:sp>
        <p:nvSpPr>
          <p:cNvPr id="15" name="Ovaal 14"/>
          <p:cNvSpPr/>
          <p:nvPr/>
        </p:nvSpPr>
        <p:spPr>
          <a:xfrm>
            <a:off x="6667500" y="3526787"/>
            <a:ext cx="657674" cy="657674"/>
          </a:xfrm>
          <a:prstGeom prst="ellipse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/>
        </p:nvSpPr>
        <p:spPr>
          <a:xfrm>
            <a:off x="666750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/>
          <p:cNvSpPr/>
          <p:nvPr/>
        </p:nvSpPr>
        <p:spPr>
          <a:xfrm>
            <a:off x="847725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304800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/>
          <p:cNvSpPr/>
          <p:nvPr/>
        </p:nvSpPr>
        <p:spPr>
          <a:xfrm>
            <a:off x="4857750" y="351272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9"/>
          <p:cNvSpPr/>
          <p:nvPr/>
        </p:nvSpPr>
        <p:spPr>
          <a:xfrm>
            <a:off x="4835560" y="2771158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plastic">
            <a:bevelT w="311150" h="311150"/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Explosie 1 20"/>
          <p:cNvSpPr/>
          <p:nvPr/>
        </p:nvSpPr>
        <p:spPr>
          <a:xfrm>
            <a:off x="4639571" y="3042237"/>
            <a:ext cx="1145512" cy="885208"/>
          </a:xfrm>
          <a:prstGeom prst="irregularSeal1">
            <a:avLst/>
          </a:prstGeom>
          <a:solidFill>
            <a:schemeClr val="accent2">
              <a:alpha val="6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oog 21"/>
          <p:cNvSpPr/>
          <p:nvPr/>
        </p:nvSpPr>
        <p:spPr>
          <a:xfrm>
            <a:off x="5466676" y="2703583"/>
            <a:ext cx="1442357" cy="1329033"/>
          </a:xfrm>
          <a:prstGeom prst="arc">
            <a:avLst>
              <a:gd name="adj1" fmla="val 13419090"/>
              <a:gd name="adj2" fmla="val 21483868"/>
            </a:avLst>
          </a:prstGeom>
          <a:ln w="15875">
            <a:solidFill>
              <a:schemeClr val="accent5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Boog 22"/>
          <p:cNvSpPr/>
          <p:nvPr/>
        </p:nvSpPr>
        <p:spPr>
          <a:xfrm>
            <a:off x="5494018" y="2731987"/>
            <a:ext cx="1442357" cy="1329033"/>
          </a:xfrm>
          <a:prstGeom prst="arc">
            <a:avLst>
              <a:gd name="adj1" fmla="val 13419090"/>
              <a:gd name="adj2" fmla="val 21483868"/>
            </a:avLst>
          </a:prstGeom>
          <a:ln w="15875">
            <a:solidFill>
              <a:schemeClr val="accent5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56" y="3205499"/>
            <a:ext cx="8153400" cy="151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$\hat{H} = \sum_{ij} \left[ J_1 \hat{S}^z_i \hat{S}^z_j + J_2\left(\hat{S}^+_i \hat{S}^-_j + \hat{S}^-_i\hat{S}^+_j \right)\right]$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n=2\rangle$&#10;&#10;\end{document}"/>
  <p:tag name="IGUANATEXSIZE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orange}{\hat{H}_2}&#10;\]&#10;&#10;&#10;\end{document}"/>
  <p:tag name="IGUANATEXSIZE" val="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+ \sum_{nl \alpha \beta}h_{nl}^{\alpha \beta} \sigma_n^\alpha \sigma_l^\beta + \cdots&#10;\]&#10;&#10;&#10;\end{document}"/>
  <p:tag name="IGUANATEXSIZE" val="2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&#10;\]&#10;&#10;&#10;\end{document}"/>
  <p:tag name="IGUANATEXSIZE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$\sigma_1^z \sigma_2^z \textcolor{orange}{\sigma_3^x}\sigma_4^z \textcolor{orange}{\sigma_5^x} \sigma_6^z \sigma_7^z \sigma_8^z$&#10;&#10;\end{document}"/>
  <p:tag name="IGUANATEXSIZE" val="2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langle \psi(\Theta)|\hat{H}_T |\psi(\Theta)\rangle&#10;\]&#10;&#10;&#10;\end{document}"/>
  <p:tag name="IGUANATEXSIZE" val="2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mathbf{\Theta}&#10;\]&#10;&#10;&#10;\end{document}"/>
  <p:tag name="IGUANATEXSIZE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langle \hat{H} \rangle&#10;\]&#10;&#10;&#10;\end{document}"/>
  <p:tag name="IGUANATEXSIZE" val="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langle \hat{H} \rangle = \sum_i \langle \hat{h}_i \rangle&#10;\]&#10;&#10;&#10;\end{document}"/>
  <p:tag name="IGUANATEXSIZE" val="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\rangle$&#10;&#10;\end{document}"/>
  <p:tag name="IGUANATEXSIZE" val="2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e^+&#10;\]&#10;&#10;&#10;\end{document}"/>
  <p:tag name="IGUANATEXSIZE" val="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\emptyset&#10;\]&#10;&#10;&#10;\end{document}"/>
  <p:tag name="IGUANATEXSIZE" val="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\emptyset&#10;\]&#10;&#10;&#10;\end{document}"/>
  <p:tag name="IGUANATEXSIZE" val="2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e^-&#10;\]&#10;&#10;&#10;\end{document}"/>
  <p:tag name="IGUANATEXSIZE" val="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 = \omega \sum_{n = 1}^{N} [\sigma^+_n \sigma^-_{n+1}\ +\ \mathrm{h.c.}]\ +\ \frac{m}{2}\sum_{n=1}^N (-1)^n \sigma^z_n \ + \ \sum_{n,l = 1}^{N-1} J_{nl}\sigma^z_n \sigma^z_l&#10;\]&#10;&#10;&#10;\end{document}"/>
  <p:tag name="IGUANATEXSIZE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+&#10;\]&#10;&#10;&#10;\end{document}"/>
  <p:tag name="IGUANATEXSIZE" val="2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\rangle$&#10;&#10;\end{document}"/>
  <p:tag name="IGUANATEXSIZE" val="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-&#10;\]&#10;&#10;&#10;\end{document}"/>
  <p:tag name="IGUANATEXSIZE" val="2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-&#10;\]&#10;&#10;&#10;\end{document}"/>
  <p:tag name="IGUANATEXSIZE" val="2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+&#10;\]&#10;&#10;&#10;\end{document}"/>
  <p:tag name="IGUANATEXSIZE" val="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+&#10;\]&#10;&#10;&#10;\end{document}"/>
  <p:tag name="IGUANATEXSIZE" val="2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e^+&#10;\]&#10;&#10;&#10;\end{document}"/>
  <p:tag name="IGUANATEXSIZE" val="2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\emptyset&#10;\]&#10;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0\rangle$&#10;&#10;\end{document}"/>
  <p:tag name="IGUANATEXSIZE" val="2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\emptyset&#10;\]&#10;&#10;&#10;\end{document}"/>
  <p:tag name="IGUANATEXSIZE" val="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e^-&#10;\]&#10;&#10;&#10;\end{document}"/>
  <p:tag name="IGUANATEXSIZE" val="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 = \omega \sum_{n = 1}^{N} [\sigma^+_n \sigma^-_{n+1}\ +\ \mathrm{h.c.}]\ +\ \frac{m}{2}\sum_{n=1}^N (-1)^n \sigma^z_n \ + \ \sum_{n,l = 1}^{N-1} J_{nl}\sigma^z_n \sigma^z_l&#10;\]&#10;&#10;&#10;\end{document}"/>
  <p:tag name="IGUANATEXSIZE" val="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+&#10;\]&#10;&#10;&#10;\end{document}"/>
  <p:tag name="IGUANATEXSIZE" val="2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-&#10;\]&#10;&#10;&#10;\end{document}"/>
  <p:tag name="IGUANATEXSIZE" val="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+&#10;\]&#10;&#10;&#10;\end{document}"/>
  <p:tag name="IGUANATEXSIZE" val="2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0\rangle$&#10;&#10;\end{document}"/>
  <p:tag name="IGUANATEXSIZE" val="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emptyset&#10;\]&#10;&#10;&#10;\end{document}"/>
  <p:tag name="IGUANATEXSIZE" val="2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-&#10;\]&#10;&#10;&#10;\end{document}"/>
  <p:tag name="IGUANATEXSIZE" val="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e^+&#10;\]&#10;&#10;&#10;\end{document}"/>
  <p:tag name="IGUANATEXSIZE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e^+&#10;\]&#10;&#10;&#10;\end{document}"/>
  <p:tag name="IGUANATEXSIZE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\emptyset&#10;\]&#10;&#10;&#10;\end{document}"/>
  <p:tag name="IGUANATEXSIZE" val="2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\emptyset&#10;\]&#10;&#10;&#10;\end{document}"/>
  <p:tag name="IGUANATEXSIZE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= e^-&#10;\]&#10;&#10;&#10;\end{document}"/>
  <p:tag name="IGUANATEXSIZE" val="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1\rangle$&#10;&#10;\end{document}"/>
  <p:tag name="IGUANATEXSIZE" val="2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1\rangle$&#10;&#10;\end{document}"/>
  <p:tag name="IGUANATEXSIZE" val="2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 = \omega \sum_{n = 1}^{N} [\sigma^+_n \sigma^-_{n+1}\ +\ \mathrm{h.c.}]\ +\ \frac{m}{2}\sum_{n=1}^N (-1)^n \sigma^z_n \ + \ \sum_{n,l = 1}^{N-1} J_{nl}\sigma^z_n \sigma^z_l&#10;\]&#10;&#10;&#10;\end{document}"/>
  <p:tag name="IGUANATEXSIZE" val="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2\rangle$&#10;&#10;\end{document}"/>
  <p:tag name="IGUANATEXSIZE" val="2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^2 \hat{\sigma}^x_i \hat{\sigma}^y_j \hat{\sigma}^z_k \hat{\sigma}^x_i \hat{\sigma}^y_j \hat{\sigma}^z_k\cdots&#10;\]&#10;&#10;&#10;\end{document}"/>
  <p:tag name="IGUANATEXSIZE" val="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2&#10;\]&#10;&#10;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mathbf{\Theta}&#10;\]&#10;&#10;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langle \hat{H} \rangle = \sum_i \langle \hat{h}_i\rangle&#10;\]&#10;&#10;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2\rangle$&#10;&#10;\end{document}"/>
  <p:tag name="IGUANATEXSIZE" val="2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\hat{H}_{\rm int} = \sum_{i &lt; j} J_{ij} \sigma_i^x \sigma_j^x + \sum_i B_i \sigma_i^z&#10;\]&#10;&#10;\end{document}"/>
  <p:tag name="IGUANATEXSIZE" val="2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\hat{H}_{\rm int} = \sum_{i &lt; j} J_{ij} (\sigma_i^+ \sigma_j^- + \sigma_i^- \sigma_j^+)&#10;\]&#10;&#10;\end{document}"/>
  <p:tag name="IGUANATEXSIZE" val="2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B \gg J_{ij}&#10;\]&#10;&#10;\end{document}"/>
  <p:tag name="IGUANATEXSIZE" val="2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+\theta_z&#10;\]&#10;&#10;\end{document}"/>
  <p:tag name="IGUANATEXSIZE" val="2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-\theta_z&#10;\]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5 \mu \mathrm{m}$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0.5 \mu \mathrm{m}$&#10;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0\rangle$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0\rangle$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1\rangle$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1\rangle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2\rangle$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2\rangle$&#10;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0\rangle$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0\rangle$&#10;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1\rangle$&#10;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1\rangle$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V_{\rm int} \sim \frac{1}{r^6}$&#10;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2\rangle$&#10;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2\rangle$&#10;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\rangle \to e^{-i\varphi}|g\rangle$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\rangle \to |e\rangle$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a, 0\rangle$&#10;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\rangle \to e^{-i\varphi}|g\rangle$&#10;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\rangle \to |e\rangle$&#10;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\rangle \to |e\rangle$&#10;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0\rangle$&#10;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0\rangle$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5mm}{9mm}\selectfont&#10;&#10;&#10;$\textcolor{black}{\Omega \sim 1 \mathrm{MHz}}$&#10;&#10;\end{document}"/>
  <p:tag name="IGUANATEXSIZE" val="2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1\rangle$&#10;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1\rangle$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2\rangle$&#10;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2\rangle$&#10;&#10;\end{document}"/>
  <p:tag name="IGUANATEXSIZE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\rangle \to |g\rangle$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\rangle \to |e\rangle$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\rangle \to |g\rangle$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0\rangle$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0\rangle$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1\rangle$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n=0\rangle$&#10;&#10;\end{document}"/>
  <p:tag name="IGUANATEXSIZE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1\rangle$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2\rangle$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2\rangle$&#10;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a, 0\rangle$&#10;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0\rangle$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0\rangle$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1\rangle$&#10;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1\rangle$&#10;&#10;\end{document}"/>
  <p:tag name="IGUANATEXSIZE" val="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2\rangle$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2\rangle$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n=1\rangle$&#10;&#10;\end{document}"/>
  <p:tag name="IGUANATEXSIZE" val="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0\rangle$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0\rangle$&#10;&#10;\end{document}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1\rangle$&#10;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 1\rangle$&#10;&#10;\end{document}"/>
  <p:tag name="IGUANATEXSIZE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,2\rangle$&#10;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,2\rangle$&#10;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g\rangle \to |g\rangle$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e\rangle \to |e\rangle$&#10;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a, 0\rangle$&#10;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\propto  1 \ / \ |i - j|^\alpha$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n=2\rangle$&#10;&#10;\end{document}"/>
  <p:tag name="IGUANATEXSIZE" val="2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\propto  1 \ / \ |i - j|^\alpha$&#10;&#10;\end{document}"/>
  <p:tag name="IGUANATEXSIZE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$\hat{H} = \sum_{ij} \left[ J_1 \hat{S}^z_i \hat{S}^z_j + J_2\left(\hat{S}^+_i \hat{S}^-_j + \hat{S}^-_i\hat{S}^+_j \right)\right]$&#10;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$\hat{H} = \sum_{ij} \left[ J_1 \hat{S}^z_i \hat{S}^z_j + J_2\left(\hat{S}^+_i \hat{S}^-_j + \hat{S}^-_i\hat{S}^+_j \right)\right]$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\Psi(\vec{\theta)})\rangle$&#10;&#10;\end{document}"/>
  <p:tag name="IGUANATEXSIZE" val="2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1(\Theta) = \exp\big(-\mathrm{i} \Theta \sum_{i&lt;j} J_{ij} \sigma_i^x \sigma_j^x\big)&#10;\]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n=0\rangle$&#10;&#10;\end{document}"/>
  <p:tag name="IGUANATEXSIZE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\[&#10;U_{2,i}(\Theta) = \exp\left(-\mathrm{i} \Theta \sigma_i^z \right)&#10;\]&#10;&#10;\end{document}"/>
  <p:tag name="IGUANATEXSIZE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|\psi(\Theta)\rangle = \hat{U}_N(\Theta_N) \cdots \hat{U}_2(\Theta_2)\hat{U}_1(\Theta_1) |\psi_0\rangle&#10;\]&#10;&#10;&#10;\end{document}"/>
  <p:tag name="IGUANATEXSIZE" val="2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=1}^M \hat{h}_n&#10;\]&#10;&#10;&#10;\end{document}"/>
  <p:tag name="IGUANATEXSIZE" val="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n = a_n \hat{\sigma}^x_i \hat{\sigma}^y_j \hat{\sigma}^z_k \cdots&#10;\]&#10;&#10;&#10;\end{document}"/>
  <p:tag name="IGUANATEXSIZE" val="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\sum_{n\alpha} h_n^\alpha \hat{\sigma}_n^\alpha + \sum_{nl\alpha\beta}h_{nl}^{\alpha \beta}\hat{\sigma}_n^\alpha \hat{\sigma}_l^\beta + \cdots&#10;\]&#10;&#10;&#10;\end{document}"/>
  <p:tag name="IGUANATEXSIZE" val="2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orange}{\mathbf{\Theta}}&#10;\]&#10;&#10;&#10;\end{document}"/>
  <p:tag name="IGUANATEXSIZE" val="2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orange}{\mathbf{\Theta}}&#10;\]&#10;&#10;&#10;\end{document}"/>
  <p:tag name="IGUANATEXSIZE" val="2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+ \sum_{nl \alpha \beta}h_{nl}^{\alpha \beta} \sigma_n^\alpha \sigma_l^\beta + \cdots&#10;\]&#10;&#10;&#10;\end{document}"/>
  <p:tag name="IGUANATEXSIZE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T = &#10;\]&#10;&#10;&#10;\end{document}"/>
  <p:tag name="IGUANATEXSIZE" val="2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orange}{\mathbf{\Theta}}&#10;\]&#10;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4,5mm}{6mm}\selectfont&#10;&#10;&#10;$|n=1\rangle$&#10;&#10;\end{document}"/>
  <p:tag name="IGUANATEXSIZE" val="2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muij}[1]{\hat{\mu}_{#1}}&#10;\newcommand{\br}[1]{\left( #1 \right)}&#10;&#10;\begin{document}&#10;&#10;\fontsize{6mm}{9mm}\selectfont&#10;&#10;&#10;$\sigma_1^z \sigma_2^z \textcolor{orange}{\sigma_3^x}\sigma_4^z \textcolor{orange}{\sigma_5^x} \sigma_6^z \sigma_7^z \sigma_8^z$&#10;&#10;\end{document}"/>
  <p:tag name="IGUANATEXSIZE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orange}{\mathbf{\Theta}}&#10;\]&#10;&#10;&#10;\end{document}"/>
  <p:tag name="IGUANATEXSIZE" val="2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{&#10;\]&#10;&#10;&#10;\end{document}"/>
  <p:tag name="IGUANATEXSIZE" val="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{&#10;\]&#10;&#10;&#10;\end{document}"/>
  <p:tag name="IGUANATEXSIZE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orange}{\hat{H}_1}&#10;\]&#10;&#10;&#10;\end{document}"/>
  <p:tag name="IGUANATEXSIZE" val="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hat{H}_2&#10;\]&#10;&#10;&#10;\end{document}"/>
  <p:tag name="IGUANATEXSIZE" val="2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orange}{\mathbf{\Theta}}&#10;\]&#10;&#10;&#10;\end{document}"/>
  <p:tag name="IGUANATEXSIZE" val="2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{&#10;\]&#10;&#10;&#10;\end{document}"/>
  <p:tag name="IGUANATEXSIZE" val="2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{&#10;\]&#10;&#10;&#10;\end{document}"/>
  <p:tag name="IGUANATEXSIZE" val="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&#10;\newcommand{\br}[1]{\left( #1 \right)}&#10;&#10;\begin{document}&#10;&#10;\fontsize{6mm}{9mm}\selectfont&#10;&#10;&#10;\[&#10;\textcolor{black}{\hat{H}_1}&#10;\]&#10;&#10;&#10;\end{document}"/>
  <p:tag name="IGUANATEXSIZE" val="20"/>
</p:tagLst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sbruck.pptx" id="{A348598A-8F10-47F1-B12E-3F1376F173D1}" vid="{F095246A-5F68-439A-B9D9-88570C9F88D1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96592</TotalTime>
  <Words>2652</Words>
  <Application>Microsoft Office PowerPoint</Application>
  <PresentationFormat>Grand écran</PresentationFormat>
  <Paragraphs>479</Paragraphs>
  <Slides>79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98" baseType="lpstr">
      <vt:lpstr>Microsoft YaHei</vt:lpstr>
      <vt:lpstr>Arial</vt:lpstr>
      <vt:lpstr>Avenir Light</vt:lpstr>
      <vt:lpstr>Calibri</vt:lpstr>
      <vt:lpstr>Calibri Light</vt:lpstr>
      <vt:lpstr>Courier New</vt:lpstr>
      <vt:lpstr>Fira Sans Bold</vt:lpstr>
      <vt:lpstr>Fira Sans Book</vt:lpstr>
      <vt:lpstr>Fira Sans Light</vt:lpstr>
      <vt:lpstr>Fira Sans Medium</vt:lpstr>
      <vt:lpstr>Fira Sans Regular</vt:lpstr>
      <vt:lpstr>Gentium</vt:lpstr>
      <vt:lpstr>Gill Sans</vt:lpstr>
      <vt:lpstr>Gill Sans SemiBold</vt:lpstr>
      <vt:lpstr>Helvetica</vt:lpstr>
      <vt:lpstr>Helvetica Light</vt:lpstr>
      <vt:lpstr>Helvetica Neue Medium</vt:lpstr>
      <vt:lpstr>Wingdings</vt:lpstr>
      <vt:lpstr>Kantoorthema</vt:lpstr>
      <vt:lpstr>Programmable Quantum Simulators and Sensors  on Atomic Platforms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Innsbruck Quantum Cloud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magnetism in optical lattices  via  enhanced Rydberg dressing</dc:title>
  <dc:creator>Rick</dc:creator>
  <cp:lastModifiedBy>Hodroj Yara</cp:lastModifiedBy>
  <cp:revision>1109</cp:revision>
  <dcterms:created xsi:type="dcterms:W3CDTF">2014-12-03T13:37:59Z</dcterms:created>
  <dcterms:modified xsi:type="dcterms:W3CDTF">2019-12-08T21:34:20Z</dcterms:modified>
</cp:coreProperties>
</file>